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50" r:id="rId3"/>
  </p:sldMasterIdLst>
  <p:notesMasterIdLst>
    <p:notesMasterId r:id="rId35"/>
  </p:notesMasterIdLst>
  <p:sldIdLst>
    <p:sldId id="257" r:id="rId4"/>
    <p:sldId id="260" r:id="rId5"/>
    <p:sldId id="304" r:id="rId6"/>
    <p:sldId id="305" r:id="rId7"/>
    <p:sldId id="277" r:id="rId8"/>
    <p:sldId id="279" r:id="rId9"/>
    <p:sldId id="280" r:id="rId10"/>
    <p:sldId id="281" r:id="rId11"/>
    <p:sldId id="282" r:id="rId12"/>
    <p:sldId id="283" r:id="rId13"/>
    <p:sldId id="284" r:id="rId14"/>
    <p:sldId id="285" r:id="rId15"/>
    <p:sldId id="306" r:id="rId16"/>
    <p:sldId id="287" r:id="rId17"/>
    <p:sldId id="288" r:id="rId18"/>
    <p:sldId id="289" r:id="rId19"/>
    <p:sldId id="308" r:id="rId20"/>
    <p:sldId id="307" r:id="rId21"/>
    <p:sldId id="292" r:id="rId22"/>
    <p:sldId id="293" r:id="rId23"/>
    <p:sldId id="294" r:id="rId24"/>
    <p:sldId id="309" r:id="rId25"/>
    <p:sldId id="310" r:id="rId26"/>
    <p:sldId id="311" r:id="rId27"/>
    <p:sldId id="298" r:id="rId28"/>
    <p:sldId id="312" r:id="rId29"/>
    <p:sldId id="313" r:id="rId30"/>
    <p:sldId id="314" r:id="rId31"/>
    <p:sldId id="302" r:id="rId32"/>
    <p:sldId id="276" r:id="rId33"/>
    <p:sldId id="27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76"/>
    <p:restoredTop sz="94643"/>
  </p:normalViewPr>
  <p:slideViewPr>
    <p:cSldViewPr snapToGrid="0" snapToObjects="1">
      <p:cViewPr varScale="1">
        <p:scale>
          <a:sx n="79" d="100"/>
          <a:sy n="79" d="100"/>
        </p:scale>
        <p:origin x="80" y="1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679A68-4BA2-459E-AC97-4C76F467E15A}" type="datetimeFigureOut">
              <a:rPr lang="en-US" smtClean="0"/>
              <a:t>3/27/2018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6674E4-AF10-4646-830A-CC71C0D00FA5}" type="slidenum">
              <a:rPr lang="en-US" smtClean="0"/>
              <a:t>‹#›</a:t>
            </a:fld>
            <a:endParaRPr lang="en-US"/>
          </a:p>
        </p:txBody>
      </p:sp>
    </p:spTree>
    <p:extLst>
      <p:ext uri="{BB962C8B-B14F-4D97-AF65-F5344CB8AC3E}">
        <p14:creationId xmlns:p14="http://schemas.microsoft.com/office/powerpoint/2010/main" val="2553533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916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AC8A0-EEE6-9B4B-BF64-E28DFB3C5858}"/>
              </a:ext>
            </a:extLst>
          </p:cNvPr>
          <p:cNvSpPr>
            <a:spLocks noGrp="1"/>
          </p:cNvSpPr>
          <p:nvPr>
            <p:ph type="title"/>
          </p:nvPr>
        </p:nvSpPr>
        <p:spPr>
          <a:xfrm>
            <a:off x="2188029" y="457201"/>
            <a:ext cx="3771899"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405A40-03AF-8A4B-BA1D-6C7E67D0C7C6}"/>
              </a:ext>
            </a:extLst>
          </p:cNvPr>
          <p:cNvSpPr>
            <a:spLocks noGrp="1"/>
          </p:cNvSpPr>
          <p:nvPr>
            <p:ph type="pic" idx="1"/>
          </p:nvPr>
        </p:nvSpPr>
        <p:spPr>
          <a:xfrm>
            <a:off x="6090556" y="457201"/>
            <a:ext cx="5519057" cy="51924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ECCF35-167D-0740-AC1B-B9D1CBB1640D}"/>
              </a:ext>
            </a:extLst>
          </p:cNvPr>
          <p:cNvSpPr>
            <a:spLocks noGrp="1"/>
          </p:cNvSpPr>
          <p:nvPr>
            <p:ph type="body" sz="half" idx="2"/>
          </p:nvPr>
        </p:nvSpPr>
        <p:spPr>
          <a:xfrm>
            <a:off x="2188029" y="2204357"/>
            <a:ext cx="3771899" cy="3445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1128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F9CD7-52CA-744A-9929-98004BB93A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684BA6-D12C-DD47-9E86-49133D8325C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2744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E12467-5198-5D48-B07B-6E8135A414E3}"/>
              </a:ext>
            </a:extLst>
          </p:cNvPr>
          <p:cNvSpPr>
            <a:spLocks noGrp="1"/>
          </p:cNvSpPr>
          <p:nvPr>
            <p:ph type="title" orient="vert"/>
          </p:nvPr>
        </p:nvSpPr>
        <p:spPr>
          <a:xfrm>
            <a:off x="8724900" y="365125"/>
            <a:ext cx="2628900" cy="518658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65E04A82-4FD9-9643-8150-0558A97B8612}"/>
              </a:ext>
            </a:extLst>
          </p:cNvPr>
          <p:cNvSpPr>
            <a:spLocks noGrp="1"/>
          </p:cNvSpPr>
          <p:nvPr>
            <p:ph type="body" orient="vert" idx="1"/>
          </p:nvPr>
        </p:nvSpPr>
        <p:spPr>
          <a:xfrm>
            <a:off x="2237014" y="365125"/>
            <a:ext cx="6335486" cy="518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924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FD076-4A16-E441-A418-42FD80280AE0}"/>
              </a:ext>
            </a:extLst>
          </p:cNvPr>
          <p:cNvSpPr>
            <a:spLocks noGrp="1"/>
          </p:cNvSpPr>
          <p:nvPr>
            <p:ph type="ctrTitle"/>
          </p:nvPr>
        </p:nvSpPr>
        <p:spPr>
          <a:xfrm>
            <a:off x="2743200" y="1122363"/>
            <a:ext cx="86106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D6BB770-CFAB-C14D-8FB8-A4777E1B220F}"/>
              </a:ext>
            </a:extLst>
          </p:cNvPr>
          <p:cNvSpPr>
            <a:spLocks noGrp="1"/>
          </p:cNvSpPr>
          <p:nvPr>
            <p:ph type="subTitle" idx="1"/>
          </p:nvPr>
        </p:nvSpPr>
        <p:spPr>
          <a:xfrm>
            <a:off x="2743200" y="3602038"/>
            <a:ext cx="8610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59162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EB919-C619-D147-BEFE-D860BB2894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4A3B5B-D1D4-E142-BCD2-908C9C1C3C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7202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CAEB9-759B-4E42-A103-8BCAE1E36B95}"/>
              </a:ext>
            </a:extLst>
          </p:cNvPr>
          <p:cNvSpPr>
            <a:spLocks noGrp="1"/>
          </p:cNvSpPr>
          <p:nvPr>
            <p:ph type="title"/>
          </p:nvPr>
        </p:nvSpPr>
        <p:spPr>
          <a:xfrm>
            <a:off x="2416628" y="1154558"/>
            <a:ext cx="8930821"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E0D33257-C5DF-804E-BAED-717064E640D1}"/>
              </a:ext>
            </a:extLst>
          </p:cNvPr>
          <p:cNvSpPr>
            <a:spLocks noGrp="1"/>
          </p:cNvSpPr>
          <p:nvPr>
            <p:ph type="body" idx="1"/>
          </p:nvPr>
        </p:nvSpPr>
        <p:spPr>
          <a:xfrm>
            <a:off x="2416628" y="4034283"/>
            <a:ext cx="893082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208847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C04A-802B-3848-B7E4-06B7951D41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B0F4EE-0760-9E43-8C34-19E1FC7E6474}"/>
              </a:ext>
            </a:extLst>
          </p:cNvPr>
          <p:cNvSpPr>
            <a:spLocks noGrp="1"/>
          </p:cNvSpPr>
          <p:nvPr>
            <p:ph sz="half" idx="1"/>
          </p:nvPr>
        </p:nvSpPr>
        <p:spPr>
          <a:xfrm>
            <a:off x="2775856" y="1825625"/>
            <a:ext cx="4082144" cy="385671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49C153C-25BC-6C4B-B1BD-BF37338D2AC4}"/>
              </a:ext>
            </a:extLst>
          </p:cNvPr>
          <p:cNvSpPr>
            <a:spLocks noGrp="1"/>
          </p:cNvSpPr>
          <p:nvPr>
            <p:ph sz="half" idx="2"/>
          </p:nvPr>
        </p:nvSpPr>
        <p:spPr>
          <a:xfrm>
            <a:off x="6972300" y="1825625"/>
            <a:ext cx="4381500" cy="38567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4997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577CE-8459-1A46-BC15-AD4BD2EFAA22}"/>
              </a:ext>
            </a:extLst>
          </p:cNvPr>
          <p:cNvSpPr>
            <a:spLocks noGrp="1"/>
          </p:cNvSpPr>
          <p:nvPr>
            <p:ph type="title"/>
          </p:nvPr>
        </p:nvSpPr>
        <p:spPr>
          <a:xfrm>
            <a:off x="2579914" y="365125"/>
            <a:ext cx="8775474"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B09E8A6-69CB-F24E-9FC2-B41B4C45EDBA}"/>
              </a:ext>
            </a:extLst>
          </p:cNvPr>
          <p:cNvSpPr>
            <a:spLocks noGrp="1"/>
          </p:cNvSpPr>
          <p:nvPr>
            <p:ph type="body" idx="1"/>
          </p:nvPr>
        </p:nvSpPr>
        <p:spPr>
          <a:xfrm>
            <a:off x="2579914" y="1690688"/>
            <a:ext cx="4343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85BEAD-56B3-5543-A868-D56A0BE81E9D}"/>
              </a:ext>
            </a:extLst>
          </p:cNvPr>
          <p:cNvSpPr>
            <a:spLocks noGrp="1"/>
          </p:cNvSpPr>
          <p:nvPr>
            <p:ph sz="half" idx="2"/>
          </p:nvPr>
        </p:nvSpPr>
        <p:spPr>
          <a:xfrm>
            <a:off x="2579914" y="2524125"/>
            <a:ext cx="4343400" cy="31745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5F74E2-ECF2-C444-BD8E-1737BC698B12}"/>
              </a:ext>
            </a:extLst>
          </p:cNvPr>
          <p:cNvSpPr>
            <a:spLocks noGrp="1"/>
          </p:cNvSpPr>
          <p:nvPr>
            <p:ph type="body" sz="quarter" idx="3"/>
          </p:nvPr>
        </p:nvSpPr>
        <p:spPr>
          <a:xfrm>
            <a:off x="6923314" y="1700213"/>
            <a:ext cx="4432074" cy="8048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84A4799-8A5A-CA49-AD26-29D00EAAEC9D}"/>
              </a:ext>
            </a:extLst>
          </p:cNvPr>
          <p:cNvSpPr>
            <a:spLocks noGrp="1"/>
          </p:cNvSpPr>
          <p:nvPr>
            <p:ph sz="quarter" idx="4"/>
          </p:nvPr>
        </p:nvSpPr>
        <p:spPr>
          <a:xfrm>
            <a:off x="6923314" y="2524125"/>
            <a:ext cx="4432074" cy="317454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8822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84D5C-2280-4646-9096-EB8868F8A6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1034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211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FD076-4A16-E441-A418-42FD80280AE0}"/>
              </a:ext>
            </a:extLst>
          </p:cNvPr>
          <p:cNvSpPr>
            <a:spLocks noGrp="1"/>
          </p:cNvSpPr>
          <p:nvPr>
            <p:ph type="ctrTitle"/>
          </p:nvPr>
        </p:nvSpPr>
        <p:spPr>
          <a:xfrm>
            <a:off x="2743200" y="1122363"/>
            <a:ext cx="86106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D6BB770-CFAB-C14D-8FB8-A4777E1B220F}"/>
              </a:ext>
            </a:extLst>
          </p:cNvPr>
          <p:cNvSpPr>
            <a:spLocks noGrp="1"/>
          </p:cNvSpPr>
          <p:nvPr>
            <p:ph type="subTitle" idx="1"/>
          </p:nvPr>
        </p:nvSpPr>
        <p:spPr>
          <a:xfrm>
            <a:off x="2743200" y="3602038"/>
            <a:ext cx="8610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01187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B6920-E430-3B45-B295-1C85B521CEB6}"/>
              </a:ext>
            </a:extLst>
          </p:cNvPr>
          <p:cNvSpPr>
            <a:spLocks noGrp="1"/>
          </p:cNvSpPr>
          <p:nvPr>
            <p:ph type="title"/>
          </p:nvPr>
        </p:nvSpPr>
        <p:spPr>
          <a:xfrm>
            <a:off x="22113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A16D95-E419-5548-8665-71CF520B932E}"/>
              </a:ext>
            </a:extLst>
          </p:cNvPr>
          <p:cNvSpPr>
            <a:spLocks noGrp="1"/>
          </p:cNvSpPr>
          <p:nvPr>
            <p:ph idx="1"/>
          </p:nvPr>
        </p:nvSpPr>
        <p:spPr>
          <a:xfrm>
            <a:off x="6270171" y="457200"/>
            <a:ext cx="5330145" cy="52088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1F7CD5-48A2-BF42-8AF1-CE2EBB836244}"/>
              </a:ext>
            </a:extLst>
          </p:cNvPr>
          <p:cNvSpPr>
            <a:spLocks noGrp="1"/>
          </p:cNvSpPr>
          <p:nvPr>
            <p:ph type="body" sz="half" idx="2"/>
          </p:nvPr>
        </p:nvSpPr>
        <p:spPr>
          <a:xfrm>
            <a:off x="2211388" y="2057400"/>
            <a:ext cx="3932237" cy="36086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20550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AC8A0-EEE6-9B4B-BF64-E28DFB3C5858}"/>
              </a:ext>
            </a:extLst>
          </p:cNvPr>
          <p:cNvSpPr>
            <a:spLocks noGrp="1"/>
          </p:cNvSpPr>
          <p:nvPr>
            <p:ph type="title"/>
          </p:nvPr>
        </p:nvSpPr>
        <p:spPr>
          <a:xfrm>
            <a:off x="2188029" y="457201"/>
            <a:ext cx="3771899"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405A40-03AF-8A4B-BA1D-6C7E67D0C7C6}"/>
              </a:ext>
            </a:extLst>
          </p:cNvPr>
          <p:cNvSpPr>
            <a:spLocks noGrp="1"/>
          </p:cNvSpPr>
          <p:nvPr>
            <p:ph type="pic" idx="1"/>
          </p:nvPr>
        </p:nvSpPr>
        <p:spPr>
          <a:xfrm>
            <a:off x="6090556" y="457201"/>
            <a:ext cx="5519057" cy="519248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ECCF35-167D-0740-AC1B-B9D1CBB1640D}"/>
              </a:ext>
            </a:extLst>
          </p:cNvPr>
          <p:cNvSpPr>
            <a:spLocks noGrp="1"/>
          </p:cNvSpPr>
          <p:nvPr>
            <p:ph type="body" sz="half" idx="2"/>
          </p:nvPr>
        </p:nvSpPr>
        <p:spPr>
          <a:xfrm>
            <a:off x="2188029" y="2204357"/>
            <a:ext cx="3771899" cy="344532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76715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F9CD7-52CA-744A-9929-98004BB93A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684BA6-D12C-DD47-9E86-49133D8325C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563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E12467-5198-5D48-B07B-6E8135A414E3}"/>
              </a:ext>
            </a:extLst>
          </p:cNvPr>
          <p:cNvSpPr>
            <a:spLocks noGrp="1"/>
          </p:cNvSpPr>
          <p:nvPr>
            <p:ph type="title" orient="vert"/>
          </p:nvPr>
        </p:nvSpPr>
        <p:spPr>
          <a:xfrm>
            <a:off x="8724900" y="365125"/>
            <a:ext cx="2628900" cy="518658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65E04A82-4FD9-9643-8150-0558A97B8612}"/>
              </a:ext>
            </a:extLst>
          </p:cNvPr>
          <p:cNvSpPr>
            <a:spLocks noGrp="1"/>
          </p:cNvSpPr>
          <p:nvPr>
            <p:ph type="body" orient="vert" idx="1"/>
          </p:nvPr>
        </p:nvSpPr>
        <p:spPr>
          <a:xfrm>
            <a:off x="2237014" y="365125"/>
            <a:ext cx="6335486" cy="518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69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Oblik Regular" panose="02000503000000020004" pitchFamily="50" charset="0"/>
              </a:defRPr>
            </a:lvl1pPr>
          </a:lstStyle>
          <a:p>
            <a:r>
              <a:rPr lang="en-CA"/>
              <a:t>Click to edit Master title style</a:t>
            </a:r>
            <a:endParaRPr lang="en-US"/>
          </a:p>
        </p:txBody>
      </p:sp>
      <p:sp>
        <p:nvSpPr>
          <p:cNvPr id="4" name="Content Placeholder 3"/>
          <p:cNvSpPr>
            <a:spLocks noGrp="1"/>
          </p:cNvSpPr>
          <p:nvPr>
            <p:ph sz="half" idx="2"/>
          </p:nvPr>
        </p:nvSpPr>
        <p:spPr>
          <a:xfrm>
            <a:off x="5492981" y="1166813"/>
            <a:ext cx="6089419" cy="4140911"/>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800">
                <a:latin typeface="Gill Sans MT" panose="020B0502020104020203" pitchFamily="34" charset="0"/>
              </a:defRPr>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Content Placeholder 4"/>
          <p:cNvSpPr>
            <a:spLocks noGrp="1"/>
          </p:cNvSpPr>
          <p:nvPr>
            <p:ph sz="quarter" idx="10"/>
          </p:nvPr>
        </p:nvSpPr>
        <p:spPr>
          <a:xfrm>
            <a:off x="609600" y="1166813"/>
            <a:ext cx="4760913" cy="41409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76542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4" name="Content Placeholder 3"/>
          <p:cNvSpPr>
            <a:spLocks noGrp="1"/>
          </p:cNvSpPr>
          <p:nvPr>
            <p:ph sz="half" idx="2"/>
          </p:nvPr>
        </p:nvSpPr>
        <p:spPr>
          <a:xfrm>
            <a:off x="5602014" y="1259281"/>
            <a:ext cx="5980386" cy="38697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677332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4" name="Content Placeholder 3"/>
          <p:cNvSpPr>
            <a:spLocks noGrp="1"/>
          </p:cNvSpPr>
          <p:nvPr>
            <p:ph sz="half" idx="2"/>
          </p:nvPr>
        </p:nvSpPr>
        <p:spPr>
          <a:xfrm>
            <a:off x="5602014" y="1259281"/>
            <a:ext cx="5980386" cy="38697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770962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4" name="Content Placeholder 3"/>
          <p:cNvSpPr>
            <a:spLocks noGrp="1"/>
          </p:cNvSpPr>
          <p:nvPr>
            <p:ph sz="half" idx="2"/>
          </p:nvPr>
        </p:nvSpPr>
        <p:spPr>
          <a:xfrm>
            <a:off x="5602014" y="1259281"/>
            <a:ext cx="5980386" cy="38697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397057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4" name="Content Placeholder 3"/>
          <p:cNvSpPr>
            <a:spLocks noGrp="1"/>
          </p:cNvSpPr>
          <p:nvPr>
            <p:ph sz="half" idx="2"/>
          </p:nvPr>
        </p:nvSpPr>
        <p:spPr>
          <a:xfrm>
            <a:off x="5602014" y="1259281"/>
            <a:ext cx="5980386" cy="38697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56689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46232"/>
            <a:ext cx="10363200" cy="1470025"/>
          </a:xfrm>
        </p:spPr>
        <p:txBody>
          <a:bodyPr/>
          <a:lstStyle/>
          <a:p>
            <a:r>
              <a:rPr lang="en-CA"/>
              <a:t>Click to edit Master title style</a:t>
            </a:r>
            <a:endParaRPr lang="en-US"/>
          </a:p>
        </p:txBody>
      </p:sp>
    </p:spTree>
    <p:extLst>
      <p:ext uri="{BB962C8B-B14F-4D97-AF65-F5344CB8AC3E}">
        <p14:creationId xmlns:p14="http://schemas.microsoft.com/office/powerpoint/2010/main" val="1982826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EB919-C619-D147-BEFE-D860BB2894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4A3B5B-D1D4-E142-BCD2-908C9C1C3C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801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CAEB9-759B-4E42-A103-8BCAE1E36B95}"/>
              </a:ext>
            </a:extLst>
          </p:cNvPr>
          <p:cNvSpPr>
            <a:spLocks noGrp="1"/>
          </p:cNvSpPr>
          <p:nvPr>
            <p:ph type="title"/>
          </p:nvPr>
        </p:nvSpPr>
        <p:spPr>
          <a:xfrm>
            <a:off x="2416628" y="1154558"/>
            <a:ext cx="8930821"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E0D33257-C5DF-804E-BAED-717064E640D1}"/>
              </a:ext>
            </a:extLst>
          </p:cNvPr>
          <p:cNvSpPr>
            <a:spLocks noGrp="1"/>
          </p:cNvSpPr>
          <p:nvPr>
            <p:ph type="body" idx="1"/>
          </p:nvPr>
        </p:nvSpPr>
        <p:spPr>
          <a:xfrm>
            <a:off x="2416628" y="4034283"/>
            <a:ext cx="893082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703919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C04A-802B-3848-B7E4-06B7951D41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B0F4EE-0760-9E43-8C34-19E1FC7E6474}"/>
              </a:ext>
            </a:extLst>
          </p:cNvPr>
          <p:cNvSpPr>
            <a:spLocks noGrp="1"/>
          </p:cNvSpPr>
          <p:nvPr>
            <p:ph sz="half" idx="1"/>
          </p:nvPr>
        </p:nvSpPr>
        <p:spPr>
          <a:xfrm>
            <a:off x="2775856" y="1825625"/>
            <a:ext cx="4082144" cy="385671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49C153C-25BC-6C4B-B1BD-BF37338D2AC4}"/>
              </a:ext>
            </a:extLst>
          </p:cNvPr>
          <p:cNvSpPr>
            <a:spLocks noGrp="1"/>
          </p:cNvSpPr>
          <p:nvPr>
            <p:ph sz="half" idx="2"/>
          </p:nvPr>
        </p:nvSpPr>
        <p:spPr>
          <a:xfrm>
            <a:off x="6972300" y="1825625"/>
            <a:ext cx="4381500" cy="38567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9013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577CE-8459-1A46-BC15-AD4BD2EFAA22}"/>
              </a:ext>
            </a:extLst>
          </p:cNvPr>
          <p:cNvSpPr>
            <a:spLocks noGrp="1"/>
          </p:cNvSpPr>
          <p:nvPr>
            <p:ph type="title"/>
          </p:nvPr>
        </p:nvSpPr>
        <p:spPr>
          <a:xfrm>
            <a:off x="2579914" y="365125"/>
            <a:ext cx="8775474"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B09E8A6-69CB-F24E-9FC2-B41B4C45EDBA}"/>
              </a:ext>
            </a:extLst>
          </p:cNvPr>
          <p:cNvSpPr>
            <a:spLocks noGrp="1"/>
          </p:cNvSpPr>
          <p:nvPr>
            <p:ph type="body" idx="1"/>
          </p:nvPr>
        </p:nvSpPr>
        <p:spPr>
          <a:xfrm>
            <a:off x="2579914" y="1690688"/>
            <a:ext cx="4343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85BEAD-56B3-5543-A868-D56A0BE81E9D}"/>
              </a:ext>
            </a:extLst>
          </p:cNvPr>
          <p:cNvSpPr>
            <a:spLocks noGrp="1"/>
          </p:cNvSpPr>
          <p:nvPr>
            <p:ph sz="half" idx="2"/>
          </p:nvPr>
        </p:nvSpPr>
        <p:spPr>
          <a:xfrm>
            <a:off x="2579914" y="2524125"/>
            <a:ext cx="4343400" cy="31745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5F74E2-ECF2-C444-BD8E-1737BC698B12}"/>
              </a:ext>
            </a:extLst>
          </p:cNvPr>
          <p:cNvSpPr>
            <a:spLocks noGrp="1"/>
          </p:cNvSpPr>
          <p:nvPr>
            <p:ph type="body" sz="quarter" idx="3"/>
          </p:nvPr>
        </p:nvSpPr>
        <p:spPr>
          <a:xfrm>
            <a:off x="6923314" y="1700213"/>
            <a:ext cx="4432074" cy="8048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84A4799-8A5A-CA49-AD26-29D00EAAEC9D}"/>
              </a:ext>
            </a:extLst>
          </p:cNvPr>
          <p:cNvSpPr>
            <a:spLocks noGrp="1"/>
          </p:cNvSpPr>
          <p:nvPr>
            <p:ph sz="quarter" idx="4"/>
          </p:nvPr>
        </p:nvSpPr>
        <p:spPr>
          <a:xfrm>
            <a:off x="6923314" y="2524125"/>
            <a:ext cx="4432074" cy="317454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4514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84D5C-2280-4646-9096-EB8868F8A6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9154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451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B6920-E430-3B45-B295-1C85B521CEB6}"/>
              </a:ext>
            </a:extLst>
          </p:cNvPr>
          <p:cNvSpPr>
            <a:spLocks noGrp="1"/>
          </p:cNvSpPr>
          <p:nvPr>
            <p:ph type="title"/>
          </p:nvPr>
        </p:nvSpPr>
        <p:spPr>
          <a:xfrm>
            <a:off x="22113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A16D95-E419-5548-8665-71CF520B932E}"/>
              </a:ext>
            </a:extLst>
          </p:cNvPr>
          <p:cNvSpPr>
            <a:spLocks noGrp="1"/>
          </p:cNvSpPr>
          <p:nvPr>
            <p:ph idx="1"/>
          </p:nvPr>
        </p:nvSpPr>
        <p:spPr>
          <a:xfrm>
            <a:off x="6270171" y="457200"/>
            <a:ext cx="5330145" cy="52088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1F7CD5-48A2-BF42-8AF1-CE2EBB836244}"/>
              </a:ext>
            </a:extLst>
          </p:cNvPr>
          <p:cNvSpPr>
            <a:spLocks noGrp="1"/>
          </p:cNvSpPr>
          <p:nvPr>
            <p:ph type="body" sz="half" idx="2"/>
          </p:nvPr>
        </p:nvSpPr>
        <p:spPr>
          <a:xfrm>
            <a:off x="2211388" y="2057400"/>
            <a:ext cx="3932237" cy="36086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260658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jp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56176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F09C2F-8548-914C-A93C-6ED2C94C16EF}"/>
              </a:ext>
            </a:extLst>
          </p:cNvPr>
          <p:cNvSpPr>
            <a:spLocks noGrp="1"/>
          </p:cNvSpPr>
          <p:nvPr>
            <p:ph type="title"/>
          </p:nvPr>
        </p:nvSpPr>
        <p:spPr>
          <a:xfrm>
            <a:off x="2775856" y="365125"/>
            <a:ext cx="8577943"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209F1E-0DF0-E049-AE3D-B60D62D70A4D}"/>
              </a:ext>
            </a:extLst>
          </p:cNvPr>
          <p:cNvSpPr>
            <a:spLocks noGrp="1"/>
          </p:cNvSpPr>
          <p:nvPr>
            <p:ph type="body" idx="1"/>
          </p:nvPr>
        </p:nvSpPr>
        <p:spPr>
          <a:xfrm>
            <a:off x="2775856" y="1825625"/>
            <a:ext cx="8577944" cy="387304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78571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F09C2F-8548-914C-A93C-6ED2C94C16EF}"/>
              </a:ext>
            </a:extLst>
          </p:cNvPr>
          <p:cNvSpPr>
            <a:spLocks noGrp="1"/>
          </p:cNvSpPr>
          <p:nvPr>
            <p:ph type="title"/>
          </p:nvPr>
        </p:nvSpPr>
        <p:spPr>
          <a:xfrm>
            <a:off x="2775856" y="365125"/>
            <a:ext cx="8577943"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209F1E-0DF0-E049-AE3D-B60D62D70A4D}"/>
              </a:ext>
            </a:extLst>
          </p:cNvPr>
          <p:cNvSpPr>
            <a:spLocks noGrp="1"/>
          </p:cNvSpPr>
          <p:nvPr>
            <p:ph type="body" idx="1"/>
          </p:nvPr>
        </p:nvSpPr>
        <p:spPr>
          <a:xfrm>
            <a:off x="2775856" y="1825625"/>
            <a:ext cx="8577944" cy="387304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41482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74" r:id="rId12"/>
    <p:sldLayoutId id="2147483675" r:id="rId13"/>
    <p:sldLayoutId id="2147483676" r:id="rId14"/>
    <p:sldLayoutId id="2147483677" r:id="rId15"/>
    <p:sldLayoutId id="2147483678" r:id="rId16"/>
    <p:sldLayoutId id="214748367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342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87400" y="474132"/>
            <a:ext cx="5077372" cy="5164667"/>
          </a:xfrm>
        </p:spPr>
        <p:txBody>
          <a:bodyPr>
            <a:normAutofit fontScale="62500" lnSpcReduction="20000"/>
          </a:bodyPr>
          <a:lstStyle/>
          <a:p>
            <a:pPr marL="0" indent="0">
              <a:buNone/>
            </a:pPr>
            <a:r>
              <a:rPr lang="en-US" sz="3600" dirty="0">
                <a:latin typeface="Gill Sans MT" panose="020B0502020104020203" pitchFamily="34" charset="77"/>
              </a:rPr>
              <a:t>These pioneers were soon followed by workers to</a:t>
            </a:r>
          </a:p>
          <a:p>
            <a:r>
              <a:rPr lang="en-US" sz="3600" dirty="0">
                <a:latin typeface="Gill Sans MT" panose="020B0502020104020203" pitchFamily="34" charset="77"/>
              </a:rPr>
              <a:t>Liberia (1910)</a:t>
            </a:r>
          </a:p>
          <a:p>
            <a:r>
              <a:rPr lang="en-US" sz="3600" dirty="0">
                <a:latin typeface="Gill Sans MT" panose="020B0502020104020203" pitchFamily="34" charset="77"/>
              </a:rPr>
              <a:t>Egypt and India (1911)</a:t>
            </a:r>
          </a:p>
          <a:p>
            <a:r>
              <a:rPr lang="en-US" sz="3600" dirty="0">
                <a:latin typeface="Gill Sans MT" panose="020B0502020104020203" pitchFamily="34" charset="77"/>
              </a:rPr>
              <a:t>Argentina (1913)</a:t>
            </a:r>
          </a:p>
          <a:p>
            <a:r>
              <a:rPr lang="en-US" sz="3600" dirty="0">
                <a:latin typeface="Gill Sans MT" panose="020B0502020104020203" pitchFamily="34" charset="77"/>
              </a:rPr>
              <a:t>Tanganyika (1914)</a:t>
            </a:r>
          </a:p>
          <a:p>
            <a:r>
              <a:rPr lang="en-US" sz="3600" dirty="0">
                <a:latin typeface="Gill Sans MT" panose="020B0502020104020203" pitchFamily="34" charset="77"/>
              </a:rPr>
              <a:t>Kenya and the West Indies (1918)</a:t>
            </a:r>
          </a:p>
          <a:p>
            <a:pPr marL="0" indent="0">
              <a:buNone/>
            </a:pPr>
            <a:endParaRPr lang="en-US" sz="3600" dirty="0">
              <a:latin typeface="Gill Sans MT" panose="020B0502020104020203" pitchFamily="34" charset="77"/>
            </a:endParaRPr>
          </a:p>
          <a:p>
            <a:pPr marL="0" indent="0">
              <a:buNone/>
            </a:pPr>
            <a:r>
              <a:rPr lang="en-US" sz="3600" dirty="0">
                <a:latin typeface="Gill Sans MT" panose="020B0502020104020203" pitchFamily="34" charset="77"/>
              </a:rPr>
              <a:t>Over the last 110 years more than 3,000 Canadian Pentecostals have served as messengers of the gospel in over 80 countries.</a:t>
            </a:r>
          </a:p>
          <a:p>
            <a:pPr marL="0" indent="0">
              <a:buNone/>
            </a:pPr>
            <a:r>
              <a:rPr lang="en-US" sz="3600" dirty="0">
                <a:latin typeface="Gill Sans MT" panose="020B0502020104020203" pitchFamily="34" charset="77"/>
              </a:rPr>
              <a:t> </a:t>
            </a:r>
          </a:p>
          <a:p>
            <a:pPr marL="0" indent="0">
              <a:buNone/>
            </a:pPr>
            <a:r>
              <a:rPr lang="en-US" sz="3600" dirty="0">
                <a:latin typeface="Gill Sans MT" panose="020B0502020104020203" pitchFamily="34" charset="77"/>
              </a:rPr>
              <a:t>Today there are 340 Canadian global workers serving in 75 countries around the world.</a:t>
            </a:r>
          </a:p>
          <a:p>
            <a:pPr marL="0" indent="0">
              <a:buNone/>
            </a:pPr>
            <a:endParaRPr lang="en-US" dirty="0">
              <a:latin typeface="Gill Sans MT" panose="020B0502020104020203" pitchFamily="34" charset="77"/>
            </a:endParaRPr>
          </a:p>
        </p:txBody>
      </p:sp>
      <p:pic>
        <p:nvPicPr>
          <p:cNvPr id="7" name="Content Placeholder 6"/>
          <p:cNvPicPr>
            <a:picLocks noGrp="1" noChangeAspect="1"/>
          </p:cNvPicPr>
          <p:nvPr>
            <p:ph sz="quarter" idx="4"/>
          </p:nvPr>
        </p:nvPicPr>
        <p:blipFill>
          <a:blip r:embed="rId2"/>
          <a:stretch>
            <a:fillRect/>
          </a:stretch>
        </p:blipFill>
        <p:spPr>
          <a:xfrm>
            <a:off x="6096000" y="1106512"/>
            <a:ext cx="5324057" cy="3993043"/>
          </a:xfrm>
          <a:prstGeom prst="rect">
            <a:avLst/>
          </a:prstGeom>
        </p:spPr>
      </p:pic>
    </p:spTree>
    <p:extLst>
      <p:ext uri="{BB962C8B-B14F-4D97-AF65-F5344CB8AC3E}">
        <p14:creationId xmlns:p14="http://schemas.microsoft.com/office/powerpoint/2010/main" val="1397151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0FAD49-A75A-4D40-AF6F-CCE250AA2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19" y="989900"/>
            <a:ext cx="5121523" cy="3917659"/>
          </a:xfrm>
          <a:prstGeom prst="rect">
            <a:avLst/>
          </a:prstGeom>
        </p:spPr>
      </p:pic>
      <p:pic>
        <p:nvPicPr>
          <p:cNvPr id="5" name="Picture 4">
            <a:extLst>
              <a:ext uri="{FF2B5EF4-FFF2-40B4-BE49-F238E27FC236}">
                <a16:creationId xmlns:a16="http://schemas.microsoft.com/office/drawing/2014/main" id="{CEFEB67B-A3B8-4983-9EE7-C7403647B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244" y="989901"/>
            <a:ext cx="5223544" cy="3917658"/>
          </a:xfrm>
          <a:prstGeom prst="rect">
            <a:avLst/>
          </a:prstGeom>
        </p:spPr>
      </p:pic>
    </p:spTree>
    <p:extLst>
      <p:ext uri="{BB962C8B-B14F-4D97-AF65-F5344CB8AC3E}">
        <p14:creationId xmlns:p14="http://schemas.microsoft.com/office/powerpoint/2010/main" val="1110025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6D591-38B1-4864-8331-70DED41233E2}"/>
              </a:ext>
            </a:extLst>
          </p:cNvPr>
          <p:cNvSpPr>
            <a:spLocks noGrp="1"/>
          </p:cNvSpPr>
          <p:nvPr>
            <p:ph type="title"/>
          </p:nvPr>
        </p:nvSpPr>
        <p:spPr>
          <a:xfrm>
            <a:off x="609600" y="365125"/>
            <a:ext cx="10744199" cy="1325563"/>
          </a:xfrm>
        </p:spPr>
        <p:txBody>
          <a:bodyPr/>
          <a:lstStyle/>
          <a:p>
            <a:pPr algn="ctr"/>
            <a:r>
              <a:rPr lang="en-US" b="1" dirty="0">
                <a:latin typeface="Oblik Bold" panose="02000503000000020004" pitchFamily="2" charset="0"/>
              </a:rPr>
              <a:t>Together With God</a:t>
            </a:r>
          </a:p>
        </p:txBody>
      </p:sp>
      <p:sp>
        <p:nvSpPr>
          <p:cNvPr id="3" name="Content Placeholder 2">
            <a:extLst>
              <a:ext uri="{FF2B5EF4-FFF2-40B4-BE49-F238E27FC236}">
                <a16:creationId xmlns:a16="http://schemas.microsoft.com/office/drawing/2014/main" id="{A9A82C79-7BAF-4C4A-8A40-97B8AC517B35}"/>
              </a:ext>
            </a:extLst>
          </p:cNvPr>
          <p:cNvSpPr>
            <a:spLocks noGrp="1"/>
          </p:cNvSpPr>
          <p:nvPr>
            <p:ph sz="half" idx="2"/>
          </p:nvPr>
        </p:nvSpPr>
        <p:spPr>
          <a:xfrm>
            <a:off x="609600" y="1779981"/>
            <a:ext cx="10972800" cy="3869767"/>
          </a:xfrm>
        </p:spPr>
        <p:txBody>
          <a:bodyPr>
            <a:normAutofit/>
          </a:bodyPr>
          <a:lstStyle/>
          <a:p>
            <a:pPr marL="0" indent="0" algn="ctr">
              <a:buNone/>
            </a:pPr>
            <a:r>
              <a:rPr lang="en-US" sz="3200" dirty="0">
                <a:latin typeface="Oblik Regular" panose="02000503000000020004" pitchFamily="2" charset="0"/>
              </a:rPr>
              <a:t>Our PAOC international family includes</a:t>
            </a:r>
          </a:p>
          <a:p>
            <a:pPr marL="0" indent="0" algn="ctr">
              <a:buNone/>
            </a:pPr>
            <a:endParaRPr lang="en-US" sz="2400" dirty="0">
              <a:latin typeface="Oblik Regular" panose="02000503000000020004" pitchFamily="2" charset="0"/>
            </a:endParaRPr>
          </a:p>
          <a:p>
            <a:pPr marL="0" indent="0" algn="ctr">
              <a:buNone/>
            </a:pPr>
            <a:r>
              <a:rPr lang="en-US" sz="3200" dirty="0">
                <a:latin typeface="Oblik Regular" panose="02000503000000020004" pitchFamily="2" charset="0"/>
              </a:rPr>
              <a:t>55 national fellowships </a:t>
            </a:r>
          </a:p>
          <a:p>
            <a:pPr marL="0" indent="0" algn="ctr">
              <a:buNone/>
            </a:pPr>
            <a:r>
              <a:rPr lang="en-US" sz="3200" dirty="0">
                <a:latin typeface="Oblik Regular" panose="02000503000000020004" pitchFamily="2" charset="0"/>
              </a:rPr>
              <a:t>51,900 churches </a:t>
            </a:r>
          </a:p>
          <a:p>
            <a:pPr marL="0" indent="0" algn="ctr">
              <a:buNone/>
            </a:pPr>
            <a:r>
              <a:rPr lang="en-US" sz="3200" dirty="0">
                <a:latin typeface="Oblik Regular" panose="02000503000000020004" pitchFamily="2" charset="0"/>
              </a:rPr>
              <a:t>12.2 million believers </a:t>
            </a:r>
          </a:p>
          <a:p>
            <a:pPr marL="0" indent="0" algn="ctr">
              <a:buNone/>
            </a:pPr>
            <a:r>
              <a:rPr lang="en-US" sz="3200" dirty="0">
                <a:latin typeface="Oblik Regular" panose="02000503000000020004" pitchFamily="2" charset="0"/>
              </a:rPr>
              <a:t>40,000 national pastors</a:t>
            </a:r>
          </a:p>
        </p:txBody>
      </p:sp>
    </p:spTree>
    <p:extLst>
      <p:ext uri="{BB962C8B-B14F-4D97-AF65-F5344CB8AC3E}">
        <p14:creationId xmlns:p14="http://schemas.microsoft.com/office/powerpoint/2010/main" val="2683923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8A354-A2E4-A047-B07D-4257EEC7452A}"/>
              </a:ext>
            </a:extLst>
          </p:cNvPr>
          <p:cNvSpPr>
            <a:spLocks noGrp="1"/>
          </p:cNvSpPr>
          <p:nvPr>
            <p:ph type="title"/>
          </p:nvPr>
        </p:nvSpPr>
        <p:spPr>
          <a:xfrm>
            <a:off x="1863175" y="1428862"/>
            <a:ext cx="8930821" cy="2852737"/>
          </a:xfrm>
        </p:spPr>
        <p:txBody>
          <a:bodyPr>
            <a:noAutofit/>
          </a:bodyPr>
          <a:lstStyle/>
          <a:p>
            <a:pPr algn="ctr">
              <a:lnSpc>
                <a:spcPct val="150000"/>
              </a:lnSpc>
            </a:pPr>
            <a:r>
              <a:rPr lang="en-US" sz="3200" dirty="0">
                <a:latin typeface="Gill Sans MT" panose="020B0502020104020203" pitchFamily="34" charset="77"/>
              </a:rPr>
              <a:t>“All over the world this gospel is bearing fruit and growing, just as it has been doing among you </a:t>
            </a:r>
            <a:br>
              <a:rPr lang="en-US" sz="3200" dirty="0">
                <a:latin typeface="Gill Sans MT" panose="020B0502020104020203" pitchFamily="34" charset="77"/>
              </a:rPr>
            </a:br>
            <a:r>
              <a:rPr lang="en-US" sz="3200" dirty="0">
                <a:latin typeface="Gill Sans MT" panose="020B0502020104020203" pitchFamily="34" charset="77"/>
              </a:rPr>
              <a:t>since the day you heard it and understood </a:t>
            </a:r>
            <a:br>
              <a:rPr lang="en-US" sz="3200" dirty="0">
                <a:latin typeface="Gill Sans MT" panose="020B0502020104020203" pitchFamily="34" charset="77"/>
              </a:rPr>
            </a:br>
            <a:r>
              <a:rPr lang="en-US" sz="3200" dirty="0">
                <a:latin typeface="Gill Sans MT" panose="020B0502020104020203" pitchFamily="34" charset="77"/>
              </a:rPr>
              <a:t>God’s grace in all its truth.”</a:t>
            </a:r>
            <a:endParaRPr lang="en-US" sz="3200" u="sng" dirty="0">
              <a:latin typeface="Gill Sans MT" panose="020B0502020104020203" pitchFamily="34" charset="77"/>
            </a:endParaRPr>
          </a:p>
        </p:txBody>
      </p:sp>
      <p:sp>
        <p:nvSpPr>
          <p:cNvPr id="3" name="Text Placeholder 2">
            <a:extLst>
              <a:ext uri="{FF2B5EF4-FFF2-40B4-BE49-F238E27FC236}">
                <a16:creationId xmlns:a16="http://schemas.microsoft.com/office/drawing/2014/main" id="{59BA4BD8-0B23-8D43-807A-4AC38126E5FA}"/>
              </a:ext>
            </a:extLst>
          </p:cNvPr>
          <p:cNvSpPr>
            <a:spLocks noGrp="1"/>
          </p:cNvSpPr>
          <p:nvPr>
            <p:ph type="body" idx="1"/>
          </p:nvPr>
        </p:nvSpPr>
        <p:spPr>
          <a:xfrm>
            <a:off x="1863174" y="4611131"/>
            <a:ext cx="8930822" cy="1500187"/>
          </a:xfrm>
        </p:spPr>
        <p:txBody>
          <a:bodyPr>
            <a:normAutofit/>
          </a:bodyPr>
          <a:lstStyle/>
          <a:p>
            <a:pPr algn="r"/>
            <a:r>
              <a:rPr lang="en-CA" sz="3600" b="1" dirty="0">
                <a:latin typeface="Oblik Bold" panose="02000503000000020004" pitchFamily="2" charset="0"/>
              </a:rPr>
              <a:t>Colossians 1:6, NIV</a:t>
            </a:r>
            <a:endParaRPr lang="en-US" sz="3600" b="1" dirty="0">
              <a:latin typeface="Oblik Bold" panose="02000503000000020004" pitchFamily="2" charset="0"/>
            </a:endParaRPr>
          </a:p>
        </p:txBody>
      </p:sp>
    </p:spTree>
    <p:extLst>
      <p:ext uri="{BB962C8B-B14F-4D97-AF65-F5344CB8AC3E}">
        <p14:creationId xmlns:p14="http://schemas.microsoft.com/office/powerpoint/2010/main" val="3642682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44D44F-4818-44CB-AFEC-19B8427C72F1}"/>
              </a:ext>
            </a:extLst>
          </p:cNvPr>
          <p:cNvSpPr>
            <a:spLocks noGrp="1"/>
          </p:cNvSpPr>
          <p:nvPr>
            <p:ph type="title"/>
          </p:nvPr>
        </p:nvSpPr>
        <p:spPr>
          <a:xfrm>
            <a:off x="1807029" y="362480"/>
            <a:ext cx="8577943" cy="1325563"/>
          </a:xfrm>
        </p:spPr>
        <p:txBody>
          <a:bodyPr/>
          <a:lstStyle/>
          <a:p>
            <a:pPr algn="ctr"/>
            <a:r>
              <a:rPr lang="en-US" b="1" dirty="0">
                <a:latin typeface="+mj-lt"/>
              </a:rPr>
              <a:t>Together With God</a:t>
            </a:r>
          </a:p>
        </p:txBody>
      </p:sp>
      <p:sp>
        <p:nvSpPr>
          <p:cNvPr id="4" name="Content Placeholder 3">
            <a:extLst>
              <a:ext uri="{FF2B5EF4-FFF2-40B4-BE49-F238E27FC236}">
                <a16:creationId xmlns:a16="http://schemas.microsoft.com/office/drawing/2014/main" id="{1A452E34-C69C-4A7C-BA44-EBBC2DA2F978}"/>
              </a:ext>
            </a:extLst>
          </p:cNvPr>
          <p:cNvSpPr>
            <a:spLocks noGrp="1"/>
          </p:cNvSpPr>
          <p:nvPr>
            <p:ph sz="half" idx="2"/>
          </p:nvPr>
        </p:nvSpPr>
        <p:spPr>
          <a:xfrm>
            <a:off x="609601" y="1690688"/>
            <a:ext cx="10972800" cy="4140911"/>
          </a:xfrm>
        </p:spPr>
        <p:txBody>
          <a:bodyPr>
            <a:normAutofit fontScale="92500" lnSpcReduction="20000"/>
          </a:bodyPr>
          <a:lstStyle/>
          <a:p>
            <a:pPr>
              <a:lnSpc>
                <a:spcPct val="150000"/>
              </a:lnSpc>
            </a:pPr>
            <a:r>
              <a:rPr lang="en-US" dirty="0">
                <a:latin typeface="Gill Sans MT" panose="020B0502020104020203" pitchFamily="34" charset="77"/>
              </a:rPr>
              <a:t>We are currently engaged significantly in 20 international/urban church plants and have planted over 100 Great Commission churches in urban </a:t>
            </a:r>
            <a:r>
              <a:rPr lang="en-US" dirty="0" err="1">
                <a:latin typeface="Gill Sans MT" panose="020B0502020104020203" pitchFamily="34" charset="77"/>
              </a:rPr>
              <a:t>centres</a:t>
            </a:r>
            <a:r>
              <a:rPr lang="en-US" dirty="0">
                <a:latin typeface="Gill Sans MT" panose="020B0502020104020203" pitchFamily="34" charset="77"/>
              </a:rPr>
              <a:t> around the world.</a:t>
            </a:r>
          </a:p>
          <a:p>
            <a:pPr>
              <a:lnSpc>
                <a:spcPct val="150000"/>
              </a:lnSpc>
            </a:pPr>
            <a:r>
              <a:rPr lang="en-US" dirty="0">
                <a:latin typeface="Gill Sans MT" panose="020B0502020104020203" pitchFamily="34" charset="77"/>
              </a:rPr>
              <a:t>We partner with four universities and 51 pastoral training centres with over 12,500 students and thousands of extension program students.</a:t>
            </a:r>
          </a:p>
          <a:p>
            <a:pPr>
              <a:lnSpc>
                <a:spcPct val="150000"/>
              </a:lnSpc>
            </a:pPr>
            <a:r>
              <a:rPr lang="en-US" dirty="0">
                <a:latin typeface="Gill Sans MT" panose="020B0502020104020203" pitchFamily="34" charset="77"/>
              </a:rPr>
              <a:t>PAOC was instrumental in the founding of 27 of these partner training </a:t>
            </a:r>
            <a:r>
              <a:rPr lang="en-US" dirty="0" err="1">
                <a:latin typeface="Gill Sans MT" panose="020B0502020104020203" pitchFamily="34" charset="77"/>
              </a:rPr>
              <a:t>centres</a:t>
            </a:r>
            <a:r>
              <a:rPr lang="en-US" dirty="0">
                <a:latin typeface="Gill Sans MT" panose="020B0502020104020203" pitchFamily="34" charset="77"/>
              </a:rPr>
              <a:t>.</a:t>
            </a:r>
          </a:p>
        </p:txBody>
      </p:sp>
    </p:spTree>
    <p:extLst>
      <p:ext uri="{BB962C8B-B14F-4D97-AF65-F5344CB8AC3E}">
        <p14:creationId xmlns:p14="http://schemas.microsoft.com/office/powerpoint/2010/main" val="2449615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44D44F-4818-44CB-AFEC-19B8427C72F1}"/>
              </a:ext>
            </a:extLst>
          </p:cNvPr>
          <p:cNvSpPr>
            <a:spLocks noGrp="1"/>
          </p:cNvSpPr>
          <p:nvPr>
            <p:ph type="title"/>
          </p:nvPr>
        </p:nvSpPr>
        <p:spPr>
          <a:xfrm>
            <a:off x="0" y="211137"/>
            <a:ext cx="12191999" cy="1325563"/>
          </a:xfrm>
        </p:spPr>
        <p:txBody>
          <a:bodyPr/>
          <a:lstStyle/>
          <a:p>
            <a:pPr algn="ctr"/>
            <a:r>
              <a:rPr lang="en-US" b="1" dirty="0">
                <a:latin typeface="Oblik Regular" panose="02000503000000020004" pitchFamily="2" charset="0"/>
              </a:rPr>
              <a:t>Together With God</a:t>
            </a:r>
          </a:p>
        </p:txBody>
      </p:sp>
      <p:sp>
        <p:nvSpPr>
          <p:cNvPr id="4" name="Content Placeholder 3">
            <a:extLst>
              <a:ext uri="{FF2B5EF4-FFF2-40B4-BE49-F238E27FC236}">
                <a16:creationId xmlns:a16="http://schemas.microsoft.com/office/drawing/2014/main" id="{1A452E34-C69C-4A7C-BA44-EBBC2DA2F978}"/>
              </a:ext>
            </a:extLst>
          </p:cNvPr>
          <p:cNvSpPr>
            <a:spLocks noGrp="1"/>
          </p:cNvSpPr>
          <p:nvPr>
            <p:ph sz="half" idx="2"/>
          </p:nvPr>
        </p:nvSpPr>
        <p:spPr>
          <a:xfrm>
            <a:off x="1003301" y="1536700"/>
            <a:ext cx="10972800" cy="4432300"/>
          </a:xfrm>
        </p:spPr>
        <p:txBody>
          <a:bodyPr>
            <a:normAutofit lnSpcReduction="10000"/>
          </a:bodyPr>
          <a:lstStyle/>
          <a:p>
            <a:pPr>
              <a:lnSpc>
                <a:spcPct val="150000"/>
              </a:lnSpc>
            </a:pPr>
            <a:r>
              <a:rPr lang="en-US" dirty="0">
                <a:latin typeface="Gill Sans MT" panose="020B0502020104020203" pitchFamily="34" charset="77"/>
              </a:rPr>
              <a:t>8,000+ sponsored children.</a:t>
            </a:r>
          </a:p>
          <a:p>
            <a:pPr>
              <a:lnSpc>
                <a:spcPct val="150000"/>
              </a:lnSpc>
            </a:pPr>
            <a:r>
              <a:rPr lang="en-US" dirty="0">
                <a:latin typeface="Gill Sans MT" panose="020B0502020104020203" pitchFamily="34" charset="77"/>
              </a:rPr>
              <a:t>Many ministries to the vulnerable and orphaned children.</a:t>
            </a:r>
          </a:p>
          <a:p>
            <a:pPr>
              <a:lnSpc>
                <a:spcPct val="150000"/>
              </a:lnSpc>
            </a:pPr>
            <a:r>
              <a:rPr lang="en-US" dirty="0">
                <a:latin typeface="Gill Sans MT" panose="020B0502020104020203" pitchFamily="34" charset="77"/>
              </a:rPr>
              <a:t>Engaged significantly in disaster relief and food security in places such as Bangladesh, Somalia, South Sudan, and Zimbabwe.</a:t>
            </a:r>
          </a:p>
          <a:p>
            <a:pPr>
              <a:lnSpc>
                <a:spcPct val="150000"/>
              </a:lnSpc>
            </a:pPr>
            <a:r>
              <a:rPr lang="en-US" dirty="0">
                <a:latin typeface="Gill Sans MT" panose="020B0502020104020203" pitchFamily="34" charset="77"/>
              </a:rPr>
              <a:t>Earthquake response in Haiti and Nepal.</a:t>
            </a:r>
          </a:p>
          <a:p>
            <a:pPr>
              <a:lnSpc>
                <a:spcPct val="150000"/>
              </a:lnSpc>
            </a:pPr>
            <a:r>
              <a:rPr lang="en-US" dirty="0">
                <a:latin typeface="Gill Sans MT" panose="020B0502020104020203" pitchFamily="34" charset="77"/>
              </a:rPr>
              <a:t>Hurricane/cyclone response in the Philippines and the Caribbean.</a:t>
            </a:r>
          </a:p>
        </p:txBody>
      </p:sp>
    </p:spTree>
    <p:extLst>
      <p:ext uri="{BB962C8B-B14F-4D97-AF65-F5344CB8AC3E}">
        <p14:creationId xmlns:p14="http://schemas.microsoft.com/office/powerpoint/2010/main" val="767772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2E36F-FB09-4E7E-BECD-59A347C8AE61}"/>
              </a:ext>
            </a:extLst>
          </p:cNvPr>
          <p:cNvSpPr>
            <a:spLocks noGrp="1"/>
          </p:cNvSpPr>
          <p:nvPr>
            <p:ph type="ctrTitle"/>
          </p:nvPr>
        </p:nvSpPr>
        <p:spPr>
          <a:xfrm>
            <a:off x="0" y="2392332"/>
            <a:ext cx="12192000" cy="1470025"/>
          </a:xfrm>
        </p:spPr>
        <p:txBody>
          <a:bodyPr/>
          <a:lstStyle/>
          <a:p>
            <a:pPr algn="ctr"/>
            <a:r>
              <a:rPr lang="en-US" sz="9600" b="1" dirty="0"/>
              <a:t>3.1 billion</a:t>
            </a:r>
          </a:p>
        </p:txBody>
      </p:sp>
    </p:spTree>
    <p:extLst>
      <p:ext uri="{BB962C8B-B14F-4D97-AF65-F5344CB8AC3E}">
        <p14:creationId xmlns:p14="http://schemas.microsoft.com/office/powerpoint/2010/main" val="504595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34C695-244A-DB41-819C-A6055A18D58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65400" y="217111"/>
            <a:ext cx="8445499" cy="6367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5548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8A354-A2E4-A047-B07D-4257EEC7452A}"/>
              </a:ext>
            </a:extLst>
          </p:cNvPr>
          <p:cNvSpPr>
            <a:spLocks noGrp="1"/>
          </p:cNvSpPr>
          <p:nvPr>
            <p:ph type="title"/>
          </p:nvPr>
        </p:nvSpPr>
        <p:spPr>
          <a:xfrm>
            <a:off x="1863175" y="2088594"/>
            <a:ext cx="8930821" cy="2852737"/>
          </a:xfrm>
        </p:spPr>
        <p:txBody>
          <a:bodyPr>
            <a:noAutofit/>
          </a:bodyPr>
          <a:lstStyle/>
          <a:p>
            <a:pPr algn="ctr">
              <a:lnSpc>
                <a:spcPct val="150000"/>
              </a:lnSpc>
            </a:pPr>
            <a:r>
              <a:rPr lang="en-US" sz="3200" dirty="0">
                <a:latin typeface="Gill Sans MT" panose="020B0502020104020203" pitchFamily="34" charset="77"/>
              </a:rPr>
              <a:t>“My food,” said Jesus, “is to do the will of him who sent me and to finish his work. Do you not say,  ‘Four months more and then the harvest’? I tell you, open your eyes and look at the fields! They are ripe for harvest.”</a:t>
            </a:r>
            <a:endParaRPr lang="en-US" sz="3200" u="sng" dirty="0">
              <a:latin typeface="Gill Sans MT" panose="020B0502020104020203" pitchFamily="34" charset="77"/>
            </a:endParaRPr>
          </a:p>
        </p:txBody>
      </p:sp>
      <p:sp>
        <p:nvSpPr>
          <p:cNvPr id="3" name="Text Placeholder 2">
            <a:extLst>
              <a:ext uri="{FF2B5EF4-FFF2-40B4-BE49-F238E27FC236}">
                <a16:creationId xmlns:a16="http://schemas.microsoft.com/office/drawing/2014/main" id="{59BA4BD8-0B23-8D43-807A-4AC38126E5FA}"/>
              </a:ext>
            </a:extLst>
          </p:cNvPr>
          <p:cNvSpPr>
            <a:spLocks noGrp="1"/>
          </p:cNvSpPr>
          <p:nvPr>
            <p:ph type="body" idx="1"/>
          </p:nvPr>
        </p:nvSpPr>
        <p:spPr>
          <a:xfrm>
            <a:off x="1863174" y="5030231"/>
            <a:ext cx="8930822" cy="1500187"/>
          </a:xfrm>
        </p:spPr>
        <p:txBody>
          <a:bodyPr>
            <a:normAutofit/>
          </a:bodyPr>
          <a:lstStyle/>
          <a:p>
            <a:pPr algn="r"/>
            <a:r>
              <a:rPr lang="en-CA" sz="3600" b="1" dirty="0">
                <a:latin typeface="Oblik Bold" panose="02000503000000020004" pitchFamily="2" charset="0"/>
              </a:rPr>
              <a:t>John 4:34-38, NIV</a:t>
            </a:r>
            <a:endParaRPr lang="en-US" sz="3600" b="1" dirty="0">
              <a:latin typeface="Oblik Bold" panose="02000503000000020004" pitchFamily="2" charset="0"/>
            </a:endParaRPr>
          </a:p>
        </p:txBody>
      </p:sp>
    </p:spTree>
    <p:extLst>
      <p:ext uri="{BB962C8B-B14F-4D97-AF65-F5344CB8AC3E}">
        <p14:creationId xmlns:p14="http://schemas.microsoft.com/office/powerpoint/2010/main" val="4262808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699" y="762000"/>
            <a:ext cx="9118601" cy="5150093"/>
          </a:xfrm>
          <a:prstGeom prst="rect">
            <a:avLst/>
          </a:prstGeom>
        </p:spPr>
      </p:pic>
    </p:spTree>
    <p:extLst>
      <p:ext uri="{BB962C8B-B14F-4D97-AF65-F5344CB8AC3E}">
        <p14:creationId xmlns:p14="http://schemas.microsoft.com/office/powerpoint/2010/main" val="3041823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3B4D27-C4E5-F74B-9F88-0746EB5A1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0064" y="1470264"/>
            <a:ext cx="7464586" cy="3871758"/>
          </a:xfrm>
          <a:prstGeom prst="rect">
            <a:avLst/>
          </a:prstGeom>
        </p:spPr>
      </p:pic>
    </p:spTree>
    <p:extLst>
      <p:ext uri="{BB962C8B-B14F-4D97-AF65-F5344CB8AC3E}">
        <p14:creationId xmlns:p14="http://schemas.microsoft.com/office/powerpoint/2010/main" val="2071040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380" y="685801"/>
            <a:ext cx="9084219" cy="5118100"/>
          </a:xfrm>
          <a:prstGeom prst="rect">
            <a:avLst/>
          </a:prstGeom>
        </p:spPr>
      </p:pic>
    </p:spTree>
    <p:extLst>
      <p:ext uri="{BB962C8B-B14F-4D97-AF65-F5344CB8AC3E}">
        <p14:creationId xmlns:p14="http://schemas.microsoft.com/office/powerpoint/2010/main" val="2535946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749300"/>
            <a:ext cx="9296400" cy="5192918"/>
          </a:xfrm>
          <a:prstGeom prst="rect">
            <a:avLst/>
          </a:prstGeom>
        </p:spPr>
      </p:pic>
    </p:spTree>
    <p:extLst>
      <p:ext uri="{BB962C8B-B14F-4D97-AF65-F5344CB8AC3E}">
        <p14:creationId xmlns:p14="http://schemas.microsoft.com/office/powerpoint/2010/main" val="11027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699" y="762000"/>
            <a:ext cx="9118601" cy="5150093"/>
          </a:xfrm>
          <a:prstGeom prst="rect">
            <a:avLst/>
          </a:prstGeom>
        </p:spPr>
      </p:pic>
    </p:spTree>
    <p:extLst>
      <p:ext uri="{BB962C8B-B14F-4D97-AF65-F5344CB8AC3E}">
        <p14:creationId xmlns:p14="http://schemas.microsoft.com/office/powerpoint/2010/main" val="3487264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2E36F-FB09-4E7E-BECD-59A347C8AE61}"/>
              </a:ext>
            </a:extLst>
          </p:cNvPr>
          <p:cNvSpPr>
            <a:spLocks noGrp="1"/>
          </p:cNvSpPr>
          <p:nvPr>
            <p:ph type="ctrTitle"/>
          </p:nvPr>
        </p:nvSpPr>
        <p:spPr>
          <a:xfrm>
            <a:off x="0" y="2392332"/>
            <a:ext cx="12192000" cy="1470025"/>
          </a:xfrm>
        </p:spPr>
        <p:txBody>
          <a:bodyPr/>
          <a:lstStyle/>
          <a:p>
            <a:pPr algn="ctr"/>
            <a:r>
              <a:rPr lang="en-US" sz="9600" b="1" dirty="0"/>
              <a:t>3.1 billion</a:t>
            </a:r>
          </a:p>
        </p:txBody>
      </p:sp>
    </p:spTree>
    <p:extLst>
      <p:ext uri="{BB962C8B-B14F-4D97-AF65-F5344CB8AC3E}">
        <p14:creationId xmlns:p14="http://schemas.microsoft.com/office/powerpoint/2010/main" val="2387521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8A354-A2E4-A047-B07D-4257EEC7452A}"/>
              </a:ext>
            </a:extLst>
          </p:cNvPr>
          <p:cNvSpPr>
            <a:spLocks noGrp="1"/>
          </p:cNvSpPr>
          <p:nvPr>
            <p:ph type="title"/>
          </p:nvPr>
        </p:nvSpPr>
        <p:spPr>
          <a:xfrm>
            <a:off x="1863175" y="2215594"/>
            <a:ext cx="8930821" cy="2852737"/>
          </a:xfrm>
        </p:spPr>
        <p:txBody>
          <a:bodyPr>
            <a:noAutofit/>
          </a:bodyPr>
          <a:lstStyle/>
          <a:p>
            <a:pPr algn="ctr">
              <a:lnSpc>
                <a:spcPct val="150000"/>
              </a:lnSpc>
            </a:pPr>
            <a:br>
              <a:rPr lang="en-US" sz="2800" dirty="0">
                <a:latin typeface="Gill Sans MT" panose="020B0502020104020203" pitchFamily="34" charset="77"/>
              </a:rPr>
            </a:br>
            <a:r>
              <a:rPr lang="en-US" sz="2800" dirty="0">
                <a:latin typeface="Gill Sans MT" panose="020B0502020104020203" pitchFamily="34" charset="77"/>
              </a:rPr>
              <a:t>“How, then, can they call on the one they have not believed in? And how can they believe in the one of whom they have not heard? And how can they hear without someone preaching to them? And how can they preach unless they are sent? As it is written, “How beautiful are the feet of those who bring good news!”   </a:t>
            </a:r>
            <a:endParaRPr lang="en-US" sz="2800" u="sng" dirty="0">
              <a:latin typeface="Gill Sans MT" panose="020B0502020104020203" pitchFamily="34" charset="77"/>
            </a:endParaRPr>
          </a:p>
        </p:txBody>
      </p:sp>
      <p:sp>
        <p:nvSpPr>
          <p:cNvPr id="3" name="Text Placeholder 2">
            <a:extLst>
              <a:ext uri="{FF2B5EF4-FFF2-40B4-BE49-F238E27FC236}">
                <a16:creationId xmlns:a16="http://schemas.microsoft.com/office/drawing/2014/main" id="{59BA4BD8-0B23-8D43-807A-4AC38126E5FA}"/>
              </a:ext>
            </a:extLst>
          </p:cNvPr>
          <p:cNvSpPr>
            <a:spLocks noGrp="1"/>
          </p:cNvSpPr>
          <p:nvPr>
            <p:ph type="body" idx="1"/>
          </p:nvPr>
        </p:nvSpPr>
        <p:spPr>
          <a:xfrm>
            <a:off x="1863174" y="5357813"/>
            <a:ext cx="8930822" cy="1500187"/>
          </a:xfrm>
        </p:spPr>
        <p:txBody>
          <a:bodyPr>
            <a:normAutofit/>
          </a:bodyPr>
          <a:lstStyle/>
          <a:p>
            <a:pPr algn="r"/>
            <a:r>
              <a:rPr lang="en-CA" sz="3600" b="1" dirty="0">
                <a:latin typeface="Oblik Bold" panose="02000503000000020004" pitchFamily="2" charset="0"/>
              </a:rPr>
              <a:t>Romans 10:14-15, NIV</a:t>
            </a:r>
            <a:endParaRPr lang="en-US" sz="3600" b="1" dirty="0">
              <a:latin typeface="Oblik Bold" panose="02000503000000020004" pitchFamily="2" charset="0"/>
            </a:endParaRPr>
          </a:p>
        </p:txBody>
      </p:sp>
    </p:spTree>
    <p:extLst>
      <p:ext uri="{BB962C8B-B14F-4D97-AF65-F5344CB8AC3E}">
        <p14:creationId xmlns:p14="http://schemas.microsoft.com/office/powerpoint/2010/main" val="2372798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4D3BB4-1565-49A8-AF74-D3C0EC7D1F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1136839"/>
            <a:ext cx="10084554" cy="5275112"/>
          </a:xfrm>
          <a:prstGeom prst="rect">
            <a:avLst/>
          </a:prstGeom>
        </p:spPr>
      </p:pic>
    </p:spTree>
    <p:extLst>
      <p:ext uri="{BB962C8B-B14F-4D97-AF65-F5344CB8AC3E}">
        <p14:creationId xmlns:p14="http://schemas.microsoft.com/office/powerpoint/2010/main" val="3240161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8A354-A2E4-A047-B07D-4257EEC7452A}"/>
              </a:ext>
            </a:extLst>
          </p:cNvPr>
          <p:cNvSpPr>
            <a:spLocks noGrp="1"/>
          </p:cNvSpPr>
          <p:nvPr>
            <p:ph type="title"/>
          </p:nvPr>
        </p:nvSpPr>
        <p:spPr>
          <a:xfrm>
            <a:off x="1710775" y="1174194"/>
            <a:ext cx="8930821" cy="2852737"/>
          </a:xfrm>
        </p:spPr>
        <p:txBody>
          <a:bodyPr>
            <a:noAutofit/>
          </a:bodyPr>
          <a:lstStyle/>
          <a:p>
            <a:pPr algn="ctr">
              <a:lnSpc>
                <a:spcPct val="150000"/>
              </a:lnSpc>
            </a:pPr>
            <a:br>
              <a:rPr lang="en-US" sz="3200" dirty="0">
                <a:latin typeface="Oblik Regular" panose="02000503000000020004" pitchFamily="2" charset="0"/>
              </a:rPr>
            </a:br>
            <a:r>
              <a:rPr lang="en-US" sz="3200" dirty="0">
                <a:latin typeface="Oblik Regular" panose="02000503000000020004" pitchFamily="2" charset="0"/>
              </a:rPr>
              <a:t>”I believe that one of the next great moves of God is going to be through believers in the workplace.”</a:t>
            </a:r>
            <a:endParaRPr lang="en-US" sz="3200" u="sng" dirty="0">
              <a:latin typeface="Oblik Regular" panose="02000503000000020004" pitchFamily="2" charset="0"/>
            </a:endParaRPr>
          </a:p>
        </p:txBody>
      </p:sp>
      <p:sp>
        <p:nvSpPr>
          <p:cNvPr id="3" name="Text Placeholder 2">
            <a:extLst>
              <a:ext uri="{FF2B5EF4-FFF2-40B4-BE49-F238E27FC236}">
                <a16:creationId xmlns:a16="http://schemas.microsoft.com/office/drawing/2014/main" id="{59BA4BD8-0B23-8D43-807A-4AC38126E5FA}"/>
              </a:ext>
            </a:extLst>
          </p:cNvPr>
          <p:cNvSpPr>
            <a:spLocks noGrp="1"/>
          </p:cNvSpPr>
          <p:nvPr>
            <p:ph type="body" idx="1"/>
          </p:nvPr>
        </p:nvSpPr>
        <p:spPr>
          <a:xfrm>
            <a:off x="1710774" y="4316413"/>
            <a:ext cx="8930822" cy="1500187"/>
          </a:xfrm>
        </p:spPr>
        <p:txBody>
          <a:bodyPr>
            <a:normAutofit/>
          </a:bodyPr>
          <a:lstStyle/>
          <a:p>
            <a:pPr algn="r"/>
            <a:r>
              <a:rPr lang="en-CA" sz="3600" b="1" dirty="0">
                <a:latin typeface="Oblik Bold" panose="02000503000000020004" pitchFamily="2" charset="0"/>
              </a:rPr>
              <a:t>Billy Graham</a:t>
            </a:r>
            <a:endParaRPr lang="en-US" sz="3600" b="1" dirty="0">
              <a:latin typeface="Oblik Bold" panose="02000503000000020004" pitchFamily="2" charset="0"/>
            </a:endParaRPr>
          </a:p>
        </p:txBody>
      </p:sp>
    </p:spTree>
    <p:extLst>
      <p:ext uri="{BB962C8B-B14F-4D97-AF65-F5344CB8AC3E}">
        <p14:creationId xmlns:p14="http://schemas.microsoft.com/office/powerpoint/2010/main" val="1877483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8A354-A2E4-A047-B07D-4257EEC7452A}"/>
              </a:ext>
            </a:extLst>
          </p:cNvPr>
          <p:cNvSpPr>
            <a:spLocks noGrp="1"/>
          </p:cNvSpPr>
          <p:nvPr>
            <p:ph type="title"/>
          </p:nvPr>
        </p:nvSpPr>
        <p:spPr>
          <a:xfrm>
            <a:off x="1710775" y="932894"/>
            <a:ext cx="8930821" cy="2852737"/>
          </a:xfrm>
        </p:spPr>
        <p:txBody>
          <a:bodyPr>
            <a:noAutofit/>
          </a:bodyPr>
          <a:lstStyle/>
          <a:p>
            <a:pPr algn="ctr">
              <a:lnSpc>
                <a:spcPct val="150000"/>
              </a:lnSpc>
            </a:pPr>
            <a:r>
              <a:rPr lang="en-US" sz="3200" dirty="0">
                <a:latin typeface="Oblik Regular" panose="02000503000000020004" pitchFamily="2" charset="0"/>
              </a:rPr>
              <a:t>“The primary action of the church in the world is the action of its members in their daily work.”</a:t>
            </a:r>
            <a:endParaRPr lang="en-US" sz="3200" u="sng" dirty="0">
              <a:latin typeface="Oblik Regular" panose="02000503000000020004" pitchFamily="2" charset="0"/>
            </a:endParaRPr>
          </a:p>
        </p:txBody>
      </p:sp>
      <p:sp>
        <p:nvSpPr>
          <p:cNvPr id="3" name="Text Placeholder 2">
            <a:extLst>
              <a:ext uri="{FF2B5EF4-FFF2-40B4-BE49-F238E27FC236}">
                <a16:creationId xmlns:a16="http://schemas.microsoft.com/office/drawing/2014/main" id="{59BA4BD8-0B23-8D43-807A-4AC38126E5FA}"/>
              </a:ext>
            </a:extLst>
          </p:cNvPr>
          <p:cNvSpPr>
            <a:spLocks noGrp="1"/>
          </p:cNvSpPr>
          <p:nvPr>
            <p:ph type="body" idx="1"/>
          </p:nvPr>
        </p:nvSpPr>
        <p:spPr>
          <a:xfrm>
            <a:off x="1710774" y="4075113"/>
            <a:ext cx="8930822" cy="1500187"/>
          </a:xfrm>
        </p:spPr>
        <p:txBody>
          <a:bodyPr>
            <a:normAutofit/>
          </a:bodyPr>
          <a:lstStyle/>
          <a:p>
            <a:pPr algn="r"/>
            <a:r>
              <a:rPr lang="en-CA" sz="3600" b="1" dirty="0">
                <a:latin typeface="Oblik Bold" panose="02000503000000020004" pitchFamily="2" charset="0"/>
              </a:rPr>
              <a:t>Leslie </a:t>
            </a:r>
            <a:r>
              <a:rPr lang="en-CA" sz="3600" b="1" dirty="0" err="1">
                <a:latin typeface="Oblik Bold" panose="02000503000000020004" pitchFamily="2" charset="0"/>
              </a:rPr>
              <a:t>Newbigin</a:t>
            </a:r>
            <a:endParaRPr lang="en-US" sz="3600" b="1" dirty="0">
              <a:latin typeface="Oblik Bold" panose="02000503000000020004" pitchFamily="2" charset="0"/>
            </a:endParaRPr>
          </a:p>
        </p:txBody>
      </p:sp>
    </p:spTree>
    <p:extLst>
      <p:ext uri="{BB962C8B-B14F-4D97-AF65-F5344CB8AC3E}">
        <p14:creationId xmlns:p14="http://schemas.microsoft.com/office/powerpoint/2010/main" val="2005802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8A354-A2E4-A047-B07D-4257EEC7452A}"/>
              </a:ext>
            </a:extLst>
          </p:cNvPr>
          <p:cNvSpPr>
            <a:spLocks noGrp="1"/>
          </p:cNvSpPr>
          <p:nvPr>
            <p:ph type="title"/>
          </p:nvPr>
        </p:nvSpPr>
        <p:spPr>
          <a:xfrm>
            <a:off x="1710775" y="1174194"/>
            <a:ext cx="8930821" cy="2852737"/>
          </a:xfrm>
        </p:spPr>
        <p:txBody>
          <a:bodyPr>
            <a:noAutofit/>
          </a:bodyPr>
          <a:lstStyle/>
          <a:p>
            <a:pPr algn="ctr">
              <a:lnSpc>
                <a:spcPct val="150000"/>
              </a:lnSpc>
            </a:pPr>
            <a:r>
              <a:rPr lang="en-US" sz="3200" dirty="0">
                <a:latin typeface="Oblik Regular" panose="02000503000000020004" pitchFamily="2" charset="0"/>
              </a:rPr>
              <a:t>“The harvest is plentiful, but the workers are few. Ask the Lord of the harvest, therefore, to send out workers into his harvest field.”</a:t>
            </a:r>
            <a:endParaRPr lang="en-US" sz="3200" u="sng" dirty="0">
              <a:latin typeface="Oblik Regular" panose="02000503000000020004" pitchFamily="2" charset="0"/>
            </a:endParaRPr>
          </a:p>
        </p:txBody>
      </p:sp>
      <p:sp>
        <p:nvSpPr>
          <p:cNvPr id="3" name="Text Placeholder 2">
            <a:extLst>
              <a:ext uri="{FF2B5EF4-FFF2-40B4-BE49-F238E27FC236}">
                <a16:creationId xmlns:a16="http://schemas.microsoft.com/office/drawing/2014/main" id="{59BA4BD8-0B23-8D43-807A-4AC38126E5FA}"/>
              </a:ext>
            </a:extLst>
          </p:cNvPr>
          <p:cNvSpPr>
            <a:spLocks noGrp="1"/>
          </p:cNvSpPr>
          <p:nvPr>
            <p:ph type="body" idx="1"/>
          </p:nvPr>
        </p:nvSpPr>
        <p:spPr>
          <a:xfrm>
            <a:off x="1710774" y="4316413"/>
            <a:ext cx="8930822" cy="1500187"/>
          </a:xfrm>
        </p:spPr>
        <p:txBody>
          <a:bodyPr>
            <a:normAutofit/>
          </a:bodyPr>
          <a:lstStyle/>
          <a:p>
            <a:pPr algn="r"/>
            <a:r>
              <a:rPr lang="en-CA" sz="3600" b="1" dirty="0">
                <a:latin typeface="Oblik Bold" panose="02000503000000020004" pitchFamily="2" charset="0"/>
              </a:rPr>
              <a:t>Luke 10:2-3, NIV</a:t>
            </a:r>
            <a:endParaRPr lang="en-US" sz="3600" b="1" dirty="0">
              <a:latin typeface="Oblik Bold" panose="02000503000000020004" pitchFamily="2" charset="0"/>
            </a:endParaRPr>
          </a:p>
        </p:txBody>
      </p:sp>
    </p:spTree>
    <p:extLst>
      <p:ext uri="{BB962C8B-B14F-4D97-AF65-F5344CB8AC3E}">
        <p14:creationId xmlns:p14="http://schemas.microsoft.com/office/powerpoint/2010/main" val="3874086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10C2A5-89AF-411F-8B96-442DA6BCA4C2}"/>
              </a:ext>
            </a:extLst>
          </p:cNvPr>
          <p:cNvSpPr>
            <a:spLocks noGrp="1"/>
          </p:cNvSpPr>
          <p:nvPr>
            <p:ph type="ctrTitle"/>
          </p:nvPr>
        </p:nvSpPr>
        <p:spPr>
          <a:xfrm>
            <a:off x="914400" y="1846232"/>
            <a:ext cx="10363200" cy="1470025"/>
          </a:xfrm>
        </p:spPr>
        <p:txBody>
          <a:bodyPr>
            <a:noAutofit/>
          </a:bodyPr>
          <a:lstStyle/>
          <a:p>
            <a:pPr lvl="0" algn="ctr">
              <a:spcBef>
                <a:spcPts val="1000"/>
              </a:spcBef>
            </a:pPr>
            <a:br>
              <a:rPr lang="en-US" sz="6000" dirty="0">
                <a:latin typeface="Oblik Regular" panose="02000503000000020004" pitchFamily="2" charset="0"/>
              </a:rPr>
            </a:br>
            <a:br>
              <a:rPr lang="en-US" sz="6000" dirty="0">
                <a:latin typeface="Oblik Regular" panose="02000503000000020004" pitchFamily="2" charset="0"/>
              </a:rPr>
            </a:br>
            <a:r>
              <a:rPr lang="en-US" sz="6000" b="1" dirty="0">
                <a:latin typeface="Oblik Regular" panose="02000503000000020004" pitchFamily="2" charset="0"/>
              </a:rPr>
              <a:t>The Golden Rule</a:t>
            </a:r>
            <a:br>
              <a:rPr lang="en-US" sz="6000" dirty="0">
                <a:latin typeface="Oblik Regular" panose="02000503000000020004" pitchFamily="2" charset="0"/>
              </a:rPr>
            </a:br>
            <a:br>
              <a:rPr lang="en-US" sz="6000" dirty="0">
                <a:latin typeface="Oblik Regular" panose="02000503000000020004" pitchFamily="2" charset="0"/>
              </a:rPr>
            </a:br>
            <a:br>
              <a:rPr lang="en-US" sz="6000" dirty="0">
                <a:latin typeface="Oblik Regular" panose="02000503000000020004" pitchFamily="2" charset="0"/>
              </a:rPr>
            </a:br>
            <a:r>
              <a:rPr lang="en-US" sz="3200" dirty="0">
                <a:latin typeface="Oblik Regular" panose="02000503000000020004" pitchFamily="2" charset="0"/>
              </a:rPr>
              <a:t>“</a:t>
            </a:r>
            <a:r>
              <a:rPr lang="en-US" sz="3200" dirty="0">
                <a:latin typeface="Oblik Light" panose="02000503000000020004" pitchFamily="2" charset="0"/>
              </a:rPr>
              <a:t>For in everything, do to others as you would have them do to you, for this sums up the Law and the Prophets.”</a:t>
            </a:r>
            <a:br>
              <a:rPr lang="en-US" sz="3200" dirty="0">
                <a:latin typeface="Oblik Light" panose="02000503000000020004" pitchFamily="2" charset="0"/>
              </a:rPr>
            </a:br>
            <a:br>
              <a:rPr lang="en-US" sz="3200" dirty="0">
                <a:latin typeface="Oblik Light" panose="02000503000000020004" pitchFamily="2" charset="0"/>
              </a:rPr>
            </a:br>
            <a:br>
              <a:rPr lang="en-US" dirty="0">
                <a:latin typeface="Oblik Light" panose="02000503000000020004" pitchFamily="2" charset="0"/>
              </a:rPr>
            </a:br>
            <a:r>
              <a:rPr lang="en-US" dirty="0">
                <a:latin typeface="Oblik Light" panose="02000503000000020004" pitchFamily="2" charset="0"/>
              </a:rPr>
              <a:t>							</a:t>
            </a:r>
            <a:r>
              <a:rPr lang="en-CA" sz="3600" b="1" dirty="0">
                <a:solidFill>
                  <a:prstClr val="black">
                    <a:tint val="75000"/>
                  </a:prstClr>
                </a:solidFill>
                <a:latin typeface="Oblik Bold" panose="02000503000000020004" pitchFamily="2" charset="0"/>
                <a:ea typeface="+mn-ea"/>
                <a:cs typeface="+mn-cs"/>
              </a:rPr>
              <a:t>Matthew 7:12, NIV</a:t>
            </a:r>
            <a:br>
              <a:rPr lang="en-US" sz="3600" b="1" dirty="0">
                <a:solidFill>
                  <a:prstClr val="black">
                    <a:tint val="75000"/>
                  </a:prstClr>
                </a:solidFill>
                <a:latin typeface="Oblik Bold" panose="02000503000000020004" pitchFamily="2" charset="0"/>
                <a:ea typeface="+mn-ea"/>
                <a:cs typeface="+mn-cs"/>
              </a:rPr>
            </a:br>
            <a:endParaRPr lang="en-US" sz="6000" dirty="0">
              <a:latin typeface="Oblik Light" panose="02000503000000020004" pitchFamily="2" charset="0"/>
            </a:endParaRPr>
          </a:p>
        </p:txBody>
      </p:sp>
    </p:spTree>
    <p:extLst>
      <p:ext uri="{BB962C8B-B14F-4D97-AF65-F5344CB8AC3E}">
        <p14:creationId xmlns:p14="http://schemas.microsoft.com/office/powerpoint/2010/main" val="3090454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8A354-A2E4-A047-B07D-4257EEC7452A}"/>
              </a:ext>
            </a:extLst>
          </p:cNvPr>
          <p:cNvSpPr>
            <a:spLocks noGrp="1"/>
          </p:cNvSpPr>
          <p:nvPr>
            <p:ph type="title"/>
          </p:nvPr>
        </p:nvSpPr>
        <p:spPr>
          <a:xfrm>
            <a:off x="1837776" y="3333862"/>
            <a:ext cx="8930821" cy="2852737"/>
          </a:xfrm>
        </p:spPr>
        <p:txBody>
          <a:bodyPr>
            <a:noAutofit/>
          </a:bodyPr>
          <a:lstStyle/>
          <a:p>
            <a:pPr algn="ctr">
              <a:lnSpc>
                <a:spcPct val="150000"/>
              </a:lnSpc>
            </a:pPr>
            <a:r>
              <a:rPr lang="en-US" sz="3600" dirty="0">
                <a:latin typeface="Gill Sans MT" panose="020B0502020104020203" pitchFamily="34" charset="77"/>
              </a:rPr>
              <a:t>“What, after all, is Apollos? And what is Paul? Only servants, through whom you came to believe—as the Lord has assigned to each his task. I planted the seed, Apollos watered it, but God made it grow. So neither he who plants nor he who waters is anything, but only God, who makes things grow…</a:t>
            </a:r>
          </a:p>
        </p:txBody>
      </p:sp>
    </p:spTree>
    <p:extLst>
      <p:ext uri="{BB962C8B-B14F-4D97-AF65-F5344CB8AC3E}">
        <p14:creationId xmlns:p14="http://schemas.microsoft.com/office/powerpoint/2010/main" val="2034018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1CE4-418B-2542-A53D-F81B4AEB44A1}"/>
              </a:ext>
            </a:extLst>
          </p:cNvPr>
          <p:cNvSpPr>
            <a:spLocks noGrp="1"/>
          </p:cNvSpPr>
          <p:nvPr>
            <p:ph type="ctrTitle"/>
          </p:nvPr>
        </p:nvSpPr>
        <p:spPr>
          <a:xfrm>
            <a:off x="2654300" y="1668463"/>
            <a:ext cx="8610600" cy="2387600"/>
          </a:xfrm>
        </p:spPr>
        <p:txBody>
          <a:bodyPr/>
          <a:lstStyle/>
          <a:p>
            <a:r>
              <a:rPr lang="en-CA" dirty="0"/>
              <a:t>What is God asking </a:t>
            </a:r>
            <a:br>
              <a:rPr lang="en-CA" dirty="0"/>
            </a:br>
            <a:r>
              <a:rPr lang="en-CA" b="1" dirty="0"/>
              <a:t>YOU </a:t>
            </a:r>
            <a:r>
              <a:rPr lang="en-CA" dirty="0"/>
              <a:t>to do?</a:t>
            </a:r>
            <a:endParaRPr lang="en-US" dirty="0"/>
          </a:p>
        </p:txBody>
      </p:sp>
    </p:spTree>
    <p:extLst>
      <p:ext uri="{BB962C8B-B14F-4D97-AF65-F5344CB8AC3E}">
        <p14:creationId xmlns:p14="http://schemas.microsoft.com/office/powerpoint/2010/main" val="1776063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577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8A354-A2E4-A047-B07D-4257EEC7452A}"/>
              </a:ext>
            </a:extLst>
          </p:cNvPr>
          <p:cNvSpPr>
            <a:spLocks noGrp="1"/>
          </p:cNvSpPr>
          <p:nvPr>
            <p:ph type="title"/>
          </p:nvPr>
        </p:nvSpPr>
        <p:spPr>
          <a:xfrm>
            <a:off x="1863176" y="2025762"/>
            <a:ext cx="8930821" cy="2852737"/>
          </a:xfrm>
        </p:spPr>
        <p:txBody>
          <a:bodyPr>
            <a:noAutofit/>
          </a:bodyPr>
          <a:lstStyle/>
          <a:p>
            <a:pPr algn="ctr">
              <a:lnSpc>
                <a:spcPct val="150000"/>
              </a:lnSpc>
            </a:pPr>
            <a:r>
              <a:rPr lang="en-US" sz="3600" dirty="0">
                <a:latin typeface="Gill Sans MT" panose="020B0502020104020203" pitchFamily="34" charset="77"/>
              </a:rPr>
              <a:t>“The man who plants and the man who waters have one purpose, and each will be rewarded according to his own labor.  For we are </a:t>
            </a:r>
            <a:r>
              <a:rPr lang="en-US" sz="3600" b="1" u="sng" dirty="0">
                <a:latin typeface="Gill Sans MT" panose="020B0502020104020203" pitchFamily="34" charset="77"/>
              </a:rPr>
              <a:t>God's fellow workers; you are God's field, God's building.</a:t>
            </a:r>
            <a:r>
              <a:rPr lang="en-US" sz="3600" dirty="0">
                <a:latin typeface="Gill Sans MT" panose="020B0502020104020203" pitchFamily="34" charset="77"/>
              </a:rPr>
              <a:t>”</a:t>
            </a:r>
            <a:endParaRPr lang="en-US" sz="3600" u="sng" dirty="0">
              <a:latin typeface="Gill Sans MT" panose="020B0502020104020203" pitchFamily="34" charset="77"/>
            </a:endParaRPr>
          </a:p>
        </p:txBody>
      </p:sp>
      <p:sp>
        <p:nvSpPr>
          <p:cNvPr id="3" name="Text Placeholder 2">
            <a:extLst>
              <a:ext uri="{FF2B5EF4-FFF2-40B4-BE49-F238E27FC236}">
                <a16:creationId xmlns:a16="http://schemas.microsoft.com/office/drawing/2014/main" id="{59BA4BD8-0B23-8D43-807A-4AC38126E5FA}"/>
              </a:ext>
            </a:extLst>
          </p:cNvPr>
          <p:cNvSpPr>
            <a:spLocks noGrp="1"/>
          </p:cNvSpPr>
          <p:nvPr>
            <p:ph type="body" idx="1"/>
          </p:nvPr>
        </p:nvSpPr>
        <p:spPr>
          <a:xfrm>
            <a:off x="1863175" y="5220731"/>
            <a:ext cx="8930822" cy="1500187"/>
          </a:xfrm>
        </p:spPr>
        <p:txBody>
          <a:bodyPr>
            <a:normAutofit/>
          </a:bodyPr>
          <a:lstStyle/>
          <a:p>
            <a:pPr algn="r"/>
            <a:r>
              <a:rPr lang="en-CA" sz="3600" b="1" dirty="0">
                <a:latin typeface="Oblik Bold" panose="02000503000000020004" pitchFamily="2" charset="0"/>
              </a:rPr>
              <a:t>1 Corinthians 3:5-9, NIV</a:t>
            </a:r>
            <a:endParaRPr lang="en-US" sz="3600" b="1" dirty="0">
              <a:latin typeface="Oblik Bold" panose="02000503000000020004" pitchFamily="2" charset="0"/>
            </a:endParaRPr>
          </a:p>
        </p:txBody>
      </p:sp>
    </p:spTree>
    <p:extLst>
      <p:ext uri="{BB962C8B-B14F-4D97-AF65-F5344CB8AC3E}">
        <p14:creationId xmlns:p14="http://schemas.microsoft.com/office/powerpoint/2010/main" val="2042785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5891B-875C-4D13-8FB9-71288D419F93}"/>
              </a:ext>
            </a:extLst>
          </p:cNvPr>
          <p:cNvSpPr>
            <a:spLocks noGrp="1"/>
          </p:cNvSpPr>
          <p:nvPr>
            <p:ph type="title"/>
          </p:nvPr>
        </p:nvSpPr>
        <p:spPr>
          <a:xfrm>
            <a:off x="1391556" y="311150"/>
            <a:ext cx="8577943" cy="1325563"/>
          </a:xfrm>
        </p:spPr>
        <p:txBody>
          <a:bodyPr/>
          <a:lstStyle/>
          <a:p>
            <a:r>
              <a:rPr lang="en-US" i="1" dirty="0" err="1"/>
              <a:t>Chabadza</a:t>
            </a:r>
            <a:endParaRPr lang="en-US" i="1" dirty="0"/>
          </a:p>
        </p:txBody>
      </p:sp>
      <p:sp>
        <p:nvSpPr>
          <p:cNvPr id="3" name="Content Placeholder 2">
            <a:extLst>
              <a:ext uri="{FF2B5EF4-FFF2-40B4-BE49-F238E27FC236}">
                <a16:creationId xmlns:a16="http://schemas.microsoft.com/office/drawing/2014/main" id="{A089093B-2137-48F5-A395-2B7AFF00E645}"/>
              </a:ext>
            </a:extLst>
          </p:cNvPr>
          <p:cNvSpPr>
            <a:spLocks noGrp="1"/>
          </p:cNvSpPr>
          <p:nvPr>
            <p:ph sz="half" idx="2"/>
          </p:nvPr>
        </p:nvSpPr>
        <p:spPr>
          <a:xfrm>
            <a:off x="5480281" y="1420813"/>
            <a:ext cx="6089419" cy="4140911"/>
          </a:xfrm>
        </p:spPr>
        <p:txBody>
          <a:bodyPr>
            <a:noAutofit/>
          </a:bodyPr>
          <a:lstStyle/>
          <a:p>
            <a:pPr marL="0" indent="0" algn="ctr">
              <a:lnSpc>
                <a:spcPct val="150000"/>
              </a:lnSpc>
              <a:buNone/>
            </a:pPr>
            <a:r>
              <a:rPr lang="en-US" dirty="0">
                <a:latin typeface="Gill Sans MT" panose="020B0502020104020203" pitchFamily="34" charset="77"/>
              </a:rPr>
              <a:t>Working Together</a:t>
            </a:r>
          </a:p>
          <a:p>
            <a:pPr marL="0" indent="0">
              <a:lnSpc>
                <a:spcPct val="150000"/>
              </a:lnSpc>
              <a:buNone/>
            </a:pPr>
            <a:r>
              <a:rPr lang="en-US" dirty="0">
                <a:latin typeface="Gill Sans MT" panose="020B0502020104020203" pitchFamily="34" charset="77"/>
              </a:rPr>
              <a:t>A cultural expectation to work alongside your neighbour in his field.</a:t>
            </a:r>
          </a:p>
          <a:p>
            <a:pPr marL="0" indent="0">
              <a:lnSpc>
                <a:spcPct val="150000"/>
              </a:lnSpc>
              <a:buNone/>
            </a:pPr>
            <a:r>
              <a:rPr lang="en-US" dirty="0">
                <a:latin typeface="Gill Sans MT" panose="020B0502020104020203" pitchFamily="34" charset="77"/>
              </a:rPr>
              <a:t>The owner of the field has a second </a:t>
            </a:r>
            <a:r>
              <a:rPr lang="en-US" i="1" dirty="0" err="1">
                <a:latin typeface="Gill Sans MT" panose="020B0502020104020203" pitchFamily="34" charset="77"/>
              </a:rPr>
              <a:t>badza</a:t>
            </a:r>
            <a:r>
              <a:rPr lang="en-US" i="1" dirty="0">
                <a:latin typeface="Gill Sans MT" panose="020B0502020104020203" pitchFamily="34" charset="77"/>
              </a:rPr>
              <a:t>, </a:t>
            </a:r>
            <a:r>
              <a:rPr lang="en-US" dirty="0">
                <a:latin typeface="Gill Sans MT" panose="020B0502020104020203" pitchFamily="34" charset="77"/>
              </a:rPr>
              <a:t>and when you pass by, you must join him in his field.</a:t>
            </a:r>
          </a:p>
        </p:txBody>
      </p:sp>
      <p:pic>
        <p:nvPicPr>
          <p:cNvPr id="1030" name="Picture 6" descr="Related image">
            <a:extLst>
              <a:ext uri="{FF2B5EF4-FFF2-40B4-BE49-F238E27FC236}">
                <a16:creationId xmlns:a16="http://schemas.microsoft.com/office/drawing/2014/main" id="{1D6DE009-ADFC-46C0-8CF9-B881509F8491}"/>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743773" y="1636713"/>
            <a:ext cx="425767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324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59C12-6F0E-4607-8C60-139F6A696980}"/>
              </a:ext>
            </a:extLst>
          </p:cNvPr>
          <p:cNvSpPr>
            <a:spLocks noGrp="1"/>
          </p:cNvSpPr>
          <p:nvPr>
            <p:ph type="title"/>
          </p:nvPr>
        </p:nvSpPr>
        <p:spPr/>
        <p:txBody>
          <a:bodyPr/>
          <a:lstStyle/>
          <a:p>
            <a:r>
              <a:rPr lang="en-US" b="1" dirty="0">
                <a:latin typeface="Oblik Regular" panose="02000503000000020004" pitchFamily="2" charset="0"/>
              </a:rPr>
              <a:t>The Principle of Alignment</a:t>
            </a:r>
          </a:p>
        </p:txBody>
      </p:sp>
      <p:sp>
        <p:nvSpPr>
          <p:cNvPr id="3" name="Content Placeholder 2">
            <a:extLst>
              <a:ext uri="{FF2B5EF4-FFF2-40B4-BE49-F238E27FC236}">
                <a16:creationId xmlns:a16="http://schemas.microsoft.com/office/drawing/2014/main" id="{4FF7887A-48A3-450B-8878-DCD69DFDA82B}"/>
              </a:ext>
            </a:extLst>
          </p:cNvPr>
          <p:cNvSpPr>
            <a:spLocks noGrp="1"/>
          </p:cNvSpPr>
          <p:nvPr>
            <p:ph idx="1"/>
          </p:nvPr>
        </p:nvSpPr>
        <p:spPr>
          <a:xfrm>
            <a:off x="1595967" y="1690688"/>
            <a:ext cx="9160933" cy="4346575"/>
          </a:xfrm>
        </p:spPr>
        <p:txBody>
          <a:bodyPr>
            <a:normAutofit fontScale="92500" lnSpcReduction="10000"/>
          </a:bodyPr>
          <a:lstStyle/>
          <a:p>
            <a:pPr marL="0" indent="0">
              <a:buNone/>
            </a:pPr>
            <a:r>
              <a:rPr lang="en-US" sz="2600" dirty="0">
                <a:latin typeface="Gill Sans MT" panose="020B0502020104020203" pitchFamily="34" charset="77"/>
              </a:rPr>
              <a:t>In writing to the church in Corinth, Paul reminds us that mission work is God’s work. God told the church in Antioch to set apart Paul and Barnabas for the “work to which [he had] called them” (Acts 13:2, NIV). </a:t>
            </a:r>
          </a:p>
          <a:p>
            <a:pPr marL="0" indent="0">
              <a:buNone/>
            </a:pPr>
            <a:r>
              <a:rPr lang="en-US" sz="2600" dirty="0">
                <a:latin typeface="Gill Sans MT" panose="020B0502020104020203" pitchFamily="34" charset="77"/>
              </a:rPr>
              <a:t>Our tendency is to pray for great “outcomes” as we do </a:t>
            </a:r>
            <a:r>
              <a:rPr lang="en-US" sz="2600" b="1" i="1" dirty="0">
                <a:latin typeface="Gill Sans MT" panose="020B0502020104020203" pitchFamily="34" charset="77"/>
              </a:rPr>
              <a:t>our</a:t>
            </a:r>
            <a:r>
              <a:rPr lang="en-US" sz="2600" dirty="0">
                <a:latin typeface="Gill Sans MT" panose="020B0502020104020203" pitchFamily="34" charset="77"/>
              </a:rPr>
              <a:t> </a:t>
            </a:r>
            <a:r>
              <a:rPr lang="en-US" sz="2600" b="1" i="1" dirty="0">
                <a:latin typeface="Gill Sans MT" panose="020B0502020104020203" pitchFamily="34" charset="77"/>
              </a:rPr>
              <a:t>work</a:t>
            </a:r>
            <a:r>
              <a:rPr lang="en-US" sz="2600" dirty="0">
                <a:latin typeface="Gill Sans MT" panose="020B0502020104020203" pitchFamily="34" charset="77"/>
              </a:rPr>
              <a:t>. However, when Jesus prayed, His mind was focused on “alignment” to </a:t>
            </a:r>
            <a:r>
              <a:rPr lang="en-US" sz="2600" b="1" i="1" dirty="0">
                <a:latin typeface="Gill Sans MT" panose="020B0502020104020203" pitchFamily="34" charset="77"/>
              </a:rPr>
              <a:t>God’s work</a:t>
            </a:r>
            <a:r>
              <a:rPr lang="en-US" sz="2600" dirty="0">
                <a:latin typeface="Gill Sans MT" panose="020B0502020104020203" pitchFamily="34" charset="77"/>
              </a:rPr>
              <a:t>: </a:t>
            </a:r>
          </a:p>
          <a:p>
            <a:pPr marL="0" indent="0" algn="ctr">
              <a:buNone/>
            </a:pPr>
            <a:endParaRPr lang="en-US" sz="2600" b="1" i="1" dirty="0">
              <a:latin typeface="Gill Sans MT" panose="020B0502020104020203" pitchFamily="34" charset="77"/>
            </a:endParaRPr>
          </a:p>
          <a:p>
            <a:pPr marL="0" indent="0" algn="ctr">
              <a:buNone/>
            </a:pPr>
            <a:r>
              <a:rPr lang="en-US" sz="2600" b="1" i="1" dirty="0">
                <a:latin typeface="Gill Sans MT" panose="020B0502020104020203" pitchFamily="34" charset="77"/>
              </a:rPr>
              <a:t>Not what I will, but what You will</a:t>
            </a:r>
            <a:r>
              <a:rPr lang="en-US" sz="2600" b="1" dirty="0">
                <a:latin typeface="Gill Sans MT" panose="020B0502020104020203" pitchFamily="34" charset="77"/>
              </a:rPr>
              <a:t>. </a:t>
            </a:r>
            <a:r>
              <a:rPr lang="en-US" sz="2600" dirty="0">
                <a:latin typeface="Gill Sans MT" panose="020B0502020104020203" pitchFamily="34" charset="77"/>
              </a:rPr>
              <a:t>  </a:t>
            </a:r>
          </a:p>
          <a:p>
            <a:pPr marL="0" indent="0">
              <a:buNone/>
            </a:pPr>
            <a:endParaRPr lang="en-US" sz="2600" dirty="0">
              <a:latin typeface="Gill Sans MT" panose="020B0502020104020203" pitchFamily="34" charset="77"/>
            </a:endParaRPr>
          </a:p>
          <a:p>
            <a:pPr marL="0" indent="0">
              <a:buNone/>
            </a:pPr>
            <a:r>
              <a:rPr lang="en-US" sz="2600" dirty="0">
                <a:latin typeface="Gill Sans MT" panose="020B0502020104020203" pitchFamily="34" charset="77"/>
              </a:rPr>
              <a:t>“Alignment” calls us to surrender to what God is doing, in contrast to what we think God should do or what we want to do. </a:t>
            </a:r>
          </a:p>
          <a:p>
            <a:endParaRPr lang="en-US" dirty="0">
              <a:latin typeface="Gill Sans MT" panose="020B0502020104020203" pitchFamily="34" charset="77"/>
            </a:endParaRPr>
          </a:p>
        </p:txBody>
      </p:sp>
    </p:spTree>
    <p:extLst>
      <p:ext uri="{BB962C8B-B14F-4D97-AF65-F5344CB8AC3E}">
        <p14:creationId xmlns:p14="http://schemas.microsoft.com/office/powerpoint/2010/main" val="3882264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609600" y="1259281"/>
            <a:ext cx="10972800" cy="4311786"/>
          </a:xfrm>
        </p:spPr>
        <p:txBody>
          <a:bodyPr>
            <a:normAutofit fontScale="92500" lnSpcReduction="10000"/>
          </a:bodyPr>
          <a:lstStyle/>
          <a:p>
            <a:endParaRPr lang="en-US" dirty="0"/>
          </a:p>
          <a:p>
            <a:pPr marL="0" indent="0" algn="ctr">
              <a:buNone/>
            </a:pPr>
            <a:r>
              <a:rPr lang="en-US" sz="3200" dirty="0">
                <a:latin typeface="+mj-lt"/>
              </a:rPr>
              <a:t>J. Roswell Flower, first editor of </a:t>
            </a:r>
            <a:r>
              <a:rPr lang="en-US" sz="3200" i="1" dirty="0">
                <a:latin typeface="+mj-lt"/>
              </a:rPr>
              <a:t>The Pentecostal Evangel</a:t>
            </a:r>
            <a:r>
              <a:rPr lang="en-US" sz="3200" dirty="0">
                <a:latin typeface="+mj-lt"/>
              </a:rPr>
              <a:t>, </a:t>
            </a:r>
          </a:p>
          <a:p>
            <a:pPr marL="0" indent="0" algn="ctr">
              <a:buNone/>
            </a:pPr>
            <a:r>
              <a:rPr lang="en-US" sz="3200" dirty="0">
                <a:latin typeface="+mj-lt"/>
              </a:rPr>
              <a:t>wrote in 1914:</a:t>
            </a:r>
          </a:p>
          <a:p>
            <a:pPr lvl="1"/>
            <a:endParaRPr lang="en-US" sz="3200" i="1" dirty="0">
              <a:latin typeface="+mj-lt"/>
            </a:endParaRPr>
          </a:p>
          <a:p>
            <a:pPr marL="457200" lvl="1" indent="0">
              <a:lnSpc>
                <a:spcPct val="150000"/>
              </a:lnSpc>
              <a:buNone/>
            </a:pPr>
            <a:r>
              <a:rPr lang="en-US" sz="2800" dirty="0">
                <a:latin typeface="Gill Sans MT" panose="020B0502020104020203" pitchFamily="34" charset="77"/>
              </a:rPr>
              <a:t>“When the Holy Spirit comes into our hearts, the missionary spirit comes in with it; they are inseparable, as the missionary spirit is but one of the fruits of the Holy Spirit. Carrying the gospel to hungry souls in this and other lands is but a natural result of receiving the baptism of the Holy Spirit.” </a:t>
            </a:r>
          </a:p>
        </p:txBody>
      </p:sp>
    </p:spTree>
    <p:extLst>
      <p:ext uri="{BB962C8B-B14F-4D97-AF65-F5344CB8AC3E}">
        <p14:creationId xmlns:p14="http://schemas.microsoft.com/office/powerpoint/2010/main" val="4137391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856" y="365125"/>
            <a:ext cx="8577943" cy="1325563"/>
          </a:xfrm>
        </p:spPr>
        <p:txBody>
          <a:bodyPr/>
          <a:lstStyle/>
          <a:p>
            <a:pPr algn="ctr"/>
            <a:r>
              <a:rPr lang="en-US" b="1" dirty="0"/>
              <a:t>The Missionary Impulse</a:t>
            </a:r>
          </a:p>
        </p:txBody>
      </p:sp>
      <p:sp>
        <p:nvSpPr>
          <p:cNvPr id="3" name="Content Placeholder 2"/>
          <p:cNvSpPr>
            <a:spLocks noGrp="1"/>
          </p:cNvSpPr>
          <p:nvPr>
            <p:ph sz="half" idx="2"/>
          </p:nvPr>
        </p:nvSpPr>
        <p:spPr>
          <a:xfrm>
            <a:off x="939800" y="1420147"/>
            <a:ext cx="10972800" cy="4658919"/>
          </a:xfrm>
        </p:spPr>
        <p:txBody>
          <a:bodyPr>
            <a:normAutofit lnSpcReduction="10000"/>
          </a:bodyPr>
          <a:lstStyle/>
          <a:p>
            <a:pPr>
              <a:lnSpc>
                <a:spcPct val="150000"/>
              </a:lnSpc>
            </a:pPr>
            <a:r>
              <a:rPr lang="en-US" dirty="0">
                <a:latin typeface="Gill Sans MT" panose="020B0502020104020203" pitchFamily="34" charset="77"/>
              </a:rPr>
              <a:t>The Pentecostal movement has been marked by people with a passion, an “ambition to preach the gospel where Christ was not known” (Romans 15:20).</a:t>
            </a:r>
          </a:p>
          <a:p>
            <a:pPr>
              <a:lnSpc>
                <a:spcPct val="150000"/>
              </a:lnSpc>
            </a:pPr>
            <a:r>
              <a:rPr lang="en-US" dirty="0">
                <a:latin typeface="Gill Sans MT" panose="020B0502020104020203" pitchFamily="34" charset="77"/>
              </a:rPr>
              <a:t>A deep-seated missionary impulse from the Holy Spirit. </a:t>
            </a:r>
          </a:p>
          <a:p>
            <a:pPr>
              <a:lnSpc>
                <a:spcPct val="150000"/>
              </a:lnSpc>
            </a:pPr>
            <a:r>
              <a:rPr lang="en-US" dirty="0">
                <a:latin typeface="Gill Sans MT" panose="020B0502020104020203" pitchFamily="34" charset="77"/>
              </a:rPr>
              <a:t>Pentecostalism and mission belong together and you cannot understand the DNA and history of our Fellowship without understanding its missionary vision and work. </a:t>
            </a:r>
          </a:p>
          <a:p>
            <a:pPr marL="0" indent="0">
              <a:lnSpc>
                <a:spcPct val="150000"/>
              </a:lnSpc>
              <a:buNone/>
            </a:pPr>
            <a:endParaRPr lang="en-US" sz="2400" dirty="0"/>
          </a:p>
          <a:p>
            <a:pPr>
              <a:lnSpc>
                <a:spcPct val="150000"/>
              </a:lnSpc>
            </a:pPr>
            <a:endParaRPr lang="en-US" sz="2400" dirty="0"/>
          </a:p>
        </p:txBody>
      </p:sp>
    </p:spTree>
    <p:extLst>
      <p:ext uri="{BB962C8B-B14F-4D97-AF65-F5344CB8AC3E}">
        <p14:creationId xmlns:p14="http://schemas.microsoft.com/office/powerpoint/2010/main" val="1934493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123" y="0"/>
            <a:ext cx="8577943" cy="1325563"/>
          </a:xfrm>
        </p:spPr>
        <p:txBody>
          <a:bodyPr>
            <a:normAutofit/>
          </a:bodyPr>
          <a:lstStyle/>
          <a:p>
            <a:r>
              <a:rPr lang="en-US" sz="3600" b="1" dirty="0">
                <a:latin typeface="Oblik Regular" panose="02000503000000020004" pitchFamily="2" charset="0"/>
              </a:rPr>
              <a:t>Missional DNA has shaped the PAOC</a:t>
            </a:r>
          </a:p>
        </p:txBody>
      </p:sp>
      <p:sp>
        <p:nvSpPr>
          <p:cNvPr id="3" name="Content Placeholder 2"/>
          <p:cNvSpPr>
            <a:spLocks noGrp="1"/>
          </p:cNvSpPr>
          <p:nvPr>
            <p:ph sz="half" idx="2"/>
          </p:nvPr>
        </p:nvSpPr>
        <p:spPr>
          <a:xfrm>
            <a:off x="5969350" y="1131861"/>
            <a:ext cx="5676550" cy="3869767"/>
          </a:xfrm>
        </p:spPr>
        <p:txBody>
          <a:bodyPr>
            <a:noAutofit/>
          </a:bodyPr>
          <a:lstStyle/>
          <a:p>
            <a:pPr marL="0" indent="0">
              <a:lnSpc>
                <a:spcPct val="150000"/>
              </a:lnSpc>
              <a:buNone/>
            </a:pPr>
            <a:r>
              <a:rPr lang="en-US" dirty="0">
                <a:latin typeface="Gill Sans MT" panose="020B0502020104020203" pitchFamily="34" charset="77"/>
              </a:rPr>
              <a:t>In 1908, 11 years before The Pentecostal Assemblies of Canada (PAOC) organized as a Fellowship of affiliated self-governing churches, two families left Toronto for the mission field; Charles and Emma Chawner to South Africa and Arthur and Jessie </a:t>
            </a:r>
            <a:r>
              <a:rPr lang="en-US" dirty="0" err="1">
                <a:latin typeface="Gill Sans MT" panose="020B0502020104020203" pitchFamily="34" charset="77"/>
              </a:rPr>
              <a:t>Atter</a:t>
            </a:r>
            <a:r>
              <a:rPr lang="en-US" dirty="0">
                <a:latin typeface="Gill Sans MT" panose="020B0502020104020203" pitchFamily="34" charset="77"/>
              </a:rPr>
              <a:t> to China. </a:t>
            </a:r>
          </a:p>
        </p:txBody>
      </p:sp>
      <p:pic>
        <p:nvPicPr>
          <p:cNvPr id="5" name="Picture 4"/>
          <p:cNvPicPr>
            <a:picLocks noChangeAspect="1"/>
          </p:cNvPicPr>
          <p:nvPr/>
        </p:nvPicPr>
        <p:blipFill>
          <a:blip r:embed="rId2"/>
          <a:stretch>
            <a:fillRect/>
          </a:stretch>
        </p:blipFill>
        <p:spPr>
          <a:xfrm>
            <a:off x="571290" y="1284261"/>
            <a:ext cx="5221224" cy="3919728"/>
          </a:xfrm>
          <a:prstGeom prst="rect">
            <a:avLst/>
          </a:prstGeom>
        </p:spPr>
      </p:pic>
    </p:spTree>
    <p:extLst>
      <p:ext uri="{BB962C8B-B14F-4D97-AF65-F5344CB8AC3E}">
        <p14:creationId xmlns:p14="http://schemas.microsoft.com/office/powerpoint/2010/main" val="142415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817</Words>
  <Application>Microsoft Office PowerPoint</Application>
  <PresentationFormat>Widescreen</PresentationFormat>
  <Paragraphs>68</Paragraphs>
  <Slides>31</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Arial</vt:lpstr>
      <vt:lpstr>Calibri</vt:lpstr>
      <vt:lpstr>Calibri Light</vt:lpstr>
      <vt:lpstr>Gill Sans MT</vt:lpstr>
      <vt:lpstr>Oblik Bold</vt:lpstr>
      <vt:lpstr>Oblik Light</vt:lpstr>
      <vt:lpstr>Oblik Regular</vt:lpstr>
      <vt:lpstr>Office Theme</vt:lpstr>
      <vt:lpstr>1_Custom Design</vt:lpstr>
      <vt:lpstr>Custom Design</vt:lpstr>
      <vt:lpstr>PowerPoint Presentation</vt:lpstr>
      <vt:lpstr>PowerPoint Presentation</vt:lpstr>
      <vt:lpstr>“What, after all, is Apollos? And what is Paul? Only servants, through whom you came to believe—as the Lord has assigned to each his task. I planted the seed, Apollos watered it, but God made it grow. So neither he who plants nor he who waters is anything, but only God, who makes things grow…</vt:lpstr>
      <vt:lpstr>“The man who plants and the man who waters have one purpose, and each will be rewarded according to his own labor.  For we are God's fellow workers; you are God's field, God's building.”</vt:lpstr>
      <vt:lpstr>Chabadza</vt:lpstr>
      <vt:lpstr>The Principle of Alignment</vt:lpstr>
      <vt:lpstr>PowerPoint Presentation</vt:lpstr>
      <vt:lpstr>The Missionary Impulse</vt:lpstr>
      <vt:lpstr>Missional DNA has shaped the PAOC</vt:lpstr>
      <vt:lpstr>PowerPoint Presentation</vt:lpstr>
      <vt:lpstr>PowerPoint Presentation</vt:lpstr>
      <vt:lpstr>Together With God</vt:lpstr>
      <vt:lpstr>“All over the world this gospel is bearing fruit and growing, just as it has been doing among you  since the day you heard it and understood  God’s grace in all its truth.”</vt:lpstr>
      <vt:lpstr>Together With God</vt:lpstr>
      <vt:lpstr>Together With God</vt:lpstr>
      <vt:lpstr>3.1 billion</vt:lpstr>
      <vt:lpstr>PowerPoint Presentation</vt:lpstr>
      <vt:lpstr>“My food,” said Jesus, “is to do the will of him who sent me and to finish his work. Do you not say,  ‘Four months more and then the harvest’? I tell you, open your eyes and look at the fields! They are ripe for harvest.”</vt:lpstr>
      <vt:lpstr>PowerPoint Presentation</vt:lpstr>
      <vt:lpstr>PowerPoint Presentation</vt:lpstr>
      <vt:lpstr>PowerPoint Presentation</vt:lpstr>
      <vt:lpstr>PowerPoint Presentation</vt:lpstr>
      <vt:lpstr>3.1 billion</vt:lpstr>
      <vt:lpstr> “How, then, can they call on the one they have not believed in? And how can they believe in the one of whom they have not heard? And how can they hear without someone preaching to them? And how can they preach unless they are sent? As it is written, “How beautiful are the feet of those who bring good news!”   </vt:lpstr>
      <vt:lpstr>PowerPoint Presentation</vt:lpstr>
      <vt:lpstr> ”I believe that one of the next great moves of God is going to be through believers in the workplace.”</vt:lpstr>
      <vt:lpstr>“The primary action of the church in the world is the action of its members in their daily work.”</vt:lpstr>
      <vt:lpstr>“The harvest is plentiful, but the workers are few. Ask the Lord of the harvest, therefore, to send out workers into his harvest field.”</vt:lpstr>
      <vt:lpstr>  The Golden Rule   “For in everything, do to others as you would have them do to you, for this sums up the Law and the Prophets.”          Matthew 7:12, NIV </vt:lpstr>
      <vt:lpstr>What is God asking  YOU to do?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Hana El Zohiry</dc:creator>
  <cp:lastModifiedBy>Jodey Hutchings</cp:lastModifiedBy>
  <cp:revision>15</cp:revision>
  <dcterms:created xsi:type="dcterms:W3CDTF">2018-03-08T18:22:37Z</dcterms:created>
  <dcterms:modified xsi:type="dcterms:W3CDTF">2018-03-27T18:28:22Z</dcterms:modified>
</cp:coreProperties>
</file>