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2"/>
  </p:notesMasterIdLst>
  <p:sldIdLst>
    <p:sldId id="270" r:id="rId2"/>
    <p:sldId id="256" r:id="rId3"/>
    <p:sldId id="258" r:id="rId4"/>
    <p:sldId id="259" r:id="rId5"/>
    <p:sldId id="260" r:id="rId6"/>
    <p:sldId id="271" r:id="rId7"/>
    <p:sldId id="272" r:id="rId8"/>
    <p:sldId id="273" r:id="rId9"/>
    <p:sldId id="274" r:id="rId10"/>
    <p:sldId id="262" r:id="rId11"/>
    <p:sldId id="275" r:id="rId12"/>
    <p:sldId id="276" r:id="rId13"/>
    <p:sldId id="263" r:id="rId14"/>
    <p:sldId id="264" r:id="rId15"/>
    <p:sldId id="265" r:id="rId16"/>
    <p:sldId id="266" r:id="rId17"/>
    <p:sldId id="267" r:id="rId18"/>
    <p:sldId id="268" r:id="rId19"/>
    <p:sldId id="277"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3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10"/>
    <p:restoredTop sz="60994"/>
  </p:normalViewPr>
  <p:slideViewPr>
    <p:cSldViewPr snapToGrid="0" snapToObjects="1" showGuides="1">
      <p:cViewPr>
        <p:scale>
          <a:sx n="110" d="100"/>
          <a:sy n="110" d="100"/>
        </p:scale>
        <p:origin x="210" y="-89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1B353B-4344-C14B-A388-E19A3C4DBBA8}" type="datetimeFigureOut">
              <a:rPr lang="en-US" smtClean="0"/>
              <a:t>6/27/2018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E5A87-1111-AF46-8DDC-82DB0F0E43A6}" type="slidenum">
              <a:rPr lang="en-US" smtClean="0"/>
              <a:t>‹#›</a:t>
            </a:fld>
            <a:endParaRPr lang="en-US"/>
          </a:p>
        </p:txBody>
      </p:sp>
    </p:spTree>
    <p:extLst>
      <p:ext uri="{BB962C8B-B14F-4D97-AF65-F5344CB8AC3E}">
        <p14:creationId xmlns:p14="http://schemas.microsoft.com/office/powerpoint/2010/main" val="151512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Canada_2011_National_Household_Survey" TargetMode="External"/><Relationship Id="rId7" Type="http://schemas.openxmlformats.org/officeDocument/2006/relationships/hyperlink" Target="https://en.wikipedia.org/wiki/Islam_in_Canada"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statcan.gc.ca/daily-quotidien/171025/dq171025b-eng.htm" TargetMode="External"/><Relationship Id="rId5" Type="http://schemas.openxmlformats.org/officeDocument/2006/relationships/hyperlink" Target="https://en.wikipedia.org/wiki/Canada" TargetMode="External"/><Relationship Id="rId4" Type="http://schemas.openxmlformats.org/officeDocument/2006/relationships/hyperlink" Target="https://en.wikipedia.org/wiki/Musli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tatcan.gc.ca/pub/11-631-x/11-631-x2018001-eng.ht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statcan.gc.ca/daily-quotidien/161123/dq161123b-eng.ht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12.statcan.gc.ca/census-recensement/2011/as-sa/98-314-x/98-314-x2011003_1-eng.cf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christianitytoday.com/ct/2012/may/quebec-prodigal-province.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lueletterbible.org/Bible.cfm?b=Jhn&amp;c=4#1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lueletterbible.org/Bible.cfm?b=Luk&amp;c=9#5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Transforming</a:t>
            </a:r>
            <a:r>
              <a:rPr lang="en-US" baseline="0" dirty="0" smtClean="0"/>
              <a:t> Canada Together 2018</a:t>
            </a:r>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1</a:t>
            </a:fld>
            <a:endParaRPr lang="en-US"/>
          </a:p>
        </p:txBody>
      </p:sp>
    </p:spTree>
    <p:extLst>
      <p:ext uri="{BB962C8B-B14F-4D97-AF65-F5344CB8AC3E}">
        <p14:creationId xmlns:p14="http://schemas.microsoft.com/office/powerpoint/2010/main" val="68437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10</a:t>
            </a:fld>
            <a:endParaRPr lang="en-US"/>
          </a:p>
        </p:txBody>
      </p:sp>
    </p:spTree>
    <p:extLst>
      <p:ext uri="{BB962C8B-B14F-4D97-AF65-F5344CB8AC3E}">
        <p14:creationId xmlns:p14="http://schemas.microsoft.com/office/powerpoint/2010/main" val="44193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11</a:t>
            </a:fld>
            <a:endParaRPr lang="en-US"/>
          </a:p>
        </p:txBody>
      </p:sp>
    </p:spTree>
    <p:extLst>
      <p:ext uri="{BB962C8B-B14F-4D97-AF65-F5344CB8AC3E}">
        <p14:creationId xmlns:p14="http://schemas.microsoft.com/office/powerpoint/2010/main" val="166692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12</a:t>
            </a:fld>
            <a:endParaRPr lang="en-US"/>
          </a:p>
        </p:txBody>
      </p:sp>
    </p:spTree>
    <p:extLst>
      <p:ext uri="{BB962C8B-B14F-4D97-AF65-F5344CB8AC3E}">
        <p14:creationId xmlns:p14="http://schemas.microsoft.com/office/powerpoint/2010/main" val="2070253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13</a:t>
            </a:fld>
            <a:endParaRPr lang="en-US"/>
          </a:p>
        </p:txBody>
      </p:sp>
    </p:spTree>
    <p:extLst>
      <p:ext uri="{BB962C8B-B14F-4D97-AF65-F5344CB8AC3E}">
        <p14:creationId xmlns:p14="http://schemas.microsoft.com/office/powerpoint/2010/main" val="2109386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Verdana" charset="0"/>
                <a:ea typeface="Verdana" charset="0"/>
                <a:cs typeface="Verdana" charset="0"/>
              </a:rPr>
              <a:t>1. New Canadians – We need to continue to reach our </a:t>
            </a:r>
            <a:r>
              <a:rPr lang="en-US" sz="1200" b="1" dirty="0" err="1" smtClean="0">
                <a:latin typeface="Verdana" charset="0"/>
                <a:ea typeface="Verdana" charset="0"/>
                <a:cs typeface="Verdana" charset="0"/>
              </a:rPr>
              <a:t>Neighbours</a:t>
            </a:r>
            <a:r>
              <a:rPr lang="en-US" sz="1200" b="1" dirty="0" smtClean="0">
                <a:latin typeface="Verdana" charset="0"/>
                <a:ea typeface="Verdana" charset="0"/>
                <a:cs typeface="Verdana" charset="0"/>
              </a:rPr>
              <a:t> and Newcomers</a:t>
            </a:r>
            <a:endParaRPr lang="en-US" sz="1200" dirty="0" smtClean="0">
              <a:latin typeface="Verdana" charset="0"/>
              <a:ea typeface="Verdana" charset="0"/>
              <a:cs typeface="Verdana" charset="0"/>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the 2016 Census, Canada had 1,212,075 new immigrants who had permanently settled in Canada from 2011 to 2016. These recent immigrants represented 3.5% of Canada's total population in 2016. Asian countries accounted for 7 of the top 10 countries of birth of recent immigrants: the Philippines, India, China, Iran, Pakistan, Syria and South Korea.</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New Immigrants are in following categories in 2016:</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Economic immigrants	50.6% </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Immigrants sponsored by family 24.1%</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Refugees 24.1%</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Other immigrants 1.2%</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According to Statistics Canada's population projections, the proportion of Canada's foreign-born population could reach between 24.5% and 30.0% by 2036.</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According to </a:t>
            </a:r>
            <a:r>
              <a:rPr lang="en-CA" sz="1200" u="none" strike="noStrike" kern="1200" dirty="0" smtClean="0">
                <a:solidFill>
                  <a:schemeClr val="tx1"/>
                </a:solidFill>
                <a:effectLst/>
                <a:latin typeface="+mn-lt"/>
                <a:ea typeface="+mn-ea"/>
                <a:cs typeface="+mn-cs"/>
                <a:hlinkClick r:id="rId3" tooltip="Canada 2011 National Household Survey"/>
              </a:rPr>
              <a:t>Canada's 2011 National Household Survey</a:t>
            </a:r>
            <a:r>
              <a:rPr lang="en-CA" sz="1200" kern="1200" dirty="0" smtClean="0">
                <a:solidFill>
                  <a:schemeClr val="tx1"/>
                </a:solidFill>
                <a:effectLst/>
                <a:latin typeface="+mn-lt"/>
                <a:ea typeface="+mn-ea"/>
                <a:cs typeface="+mn-cs"/>
              </a:rPr>
              <a:t>, there were 1,053,945 </a:t>
            </a:r>
            <a:r>
              <a:rPr lang="en-CA" sz="1200" u="none" strike="noStrike" kern="1200" dirty="0" smtClean="0">
                <a:solidFill>
                  <a:schemeClr val="tx1"/>
                </a:solidFill>
                <a:effectLst/>
                <a:latin typeface="+mn-lt"/>
                <a:ea typeface="+mn-ea"/>
                <a:cs typeface="+mn-cs"/>
                <a:hlinkClick r:id="rId4" tooltip="Muslim"/>
              </a:rPr>
              <a:t>Muslims</a:t>
            </a:r>
            <a:r>
              <a:rPr lang="en-CA" sz="1200" kern="1200" dirty="0" smtClean="0">
                <a:solidFill>
                  <a:schemeClr val="tx1"/>
                </a:solidFill>
                <a:effectLst/>
                <a:latin typeface="+mn-lt"/>
                <a:ea typeface="+mn-ea"/>
                <a:cs typeface="+mn-cs"/>
              </a:rPr>
              <a:t> in </a:t>
            </a:r>
            <a:r>
              <a:rPr lang="en-CA" sz="1200" u="none" strike="noStrike" kern="1200" dirty="0" smtClean="0">
                <a:solidFill>
                  <a:schemeClr val="tx1"/>
                </a:solidFill>
                <a:effectLst/>
                <a:latin typeface="+mn-lt"/>
                <a:ea typeface="+mn-ea"/>
                <a:cs typeface="+mn-cs"/>
                <a:hlinkClick r:id="rId5" tooltip="Canada"/>
              </a:rPr>
              <a:t>Canada</a:t>
            </a:r>
            <a:r>
              <a:rPr lang="en-CA" sz="1200" kern="1200" dirty="0" smtClean="0">
                <a:solidFill>
                  <a:schemeClr val="tx1"/>
                </a:solidFill>
                <a:effectLst/>
                <a:latin typeface="+mn-lt"/>
                <a:ea typeface="+mn-ea"/>
                <a:cs typeface="+mn-cs"/>
              </a:rPr>
              <a:t>, or about 3.2%</a:t>
            </a:r>
            <a:r>
              <a:rPr lang="en-CA" sz="1200" kern="1200" baseline="300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of the population, making Islam the second largest religion in the country after Christianity.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Luke reminds us in Acts 17:26-27</a:t>
            </a:r>
            <a:endParaRPr lang="en-US"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“And He made from one man every nation of mankind to live on all the face of the earth, having </a:t>
            </a:r>
            <a:r>
              <a:rPr lang="en-CA" sz="1200" i="1" u="sng" kern="1200" dirty="0" smtClean="0">
                <a:solidFill>
                  <a:schemeClr val="tx1"/>
                </a:solidFill>
                <a:effectLst/>
                <a:latin typeface="+mn-lt"/>
                <a:ea typeface="+mn-ea"/>
                <a:cs typeface="+mn-cs"/>
              </a:rPr>
              <a:t>determined their appointed times and the boundaries of their habitatio</a:t>
            </a:r>
            <a:r>
              <a:rPr lang="en-CA" sz="1200" i="1" kern="1200" dirty="0" smtClean="0">
                <a:solidFill>
                  <a:schemeClr val="tx1"/>
                </a:solidFill>
                <a:effectLst/>
                <a:latin typeface="+mn-lt"/>
                <a:ea typeface="+mn-ea"/>
                <a:cs typeface="+mn-cs"/>
              </a:rPr>
              <a:t>n,</a:t>
            </a:r>
            <a:r>
              <a:rPr lang="en-CA" sz="1200" b="1" i="1" kern="1200" baseline="30000" dirty="0" smtClean="0">
                <a:solidFill>
                  <a:schemeClr val="tx1"/>
                </a:solidFill>
                <a:effectLst/>
                <a:latin typeface="+mn-lt"/>
                <a:ea typeface="+mn-ea"/>
                <a:cs typeface="+mn-cs"/>
              </a:rPr>
              <a:t>27 </a:t>
            </a:r>
            <a:r>
              <a:rPr lang="en-CA" sz="1200" i="1" kern="1200" dirty="0" smtClean="0">
                <a:solidFill>
                  <a:schemeClr val="tx1"/>
                </a:solidFill>
                <a:effectLst/>
                <a:latin typeface="+mn-lt"/>
                <a:ea typeface="+mn-ea"/>
                <a:cs typeface="+mn-cs"/>
              </a:rPr>
              <a:t>that they would seek God, if perhaps they might grope for Him and find Him, though He is not far from each one of us;</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Many immigrants coming to Canada arrive without a relationship to Christ, which presents us with an incredible opportunity for friendship and ministry. </a:t>
            </a:r>
            <a:endParaRPr lang="en-US" sz="1200" kern="1200" dirty="0" smtClean="0">
              <a:solidFill>
                <a:schemeClr val="tx1"/>
              </a:solidFill>
              <a:effectLst/>
              <a:latin typeface="+mn-lt"/>
              <a:ea typeface="+mn-ea"/>
              <a:cs typeface="+mn-cs"/>
            </a:endParaRPr>
          </a:p>
          <a:p>
            <a:r>
              <a:rPr lang="en-CA" sz="1200" u="none" strike="noStrike" kern="1200" dirty="0" smtClean="0">
                <a:solidFill>
                  <a:schemeClr val="tx1"/>
                </a:solidFill>
                <a:effectLst/>
                <a:latin typeface="+mn-lt"/>
                <a:ea typeface="+mn-ea"/>
                <a:cs typeface="+mn-cs"/>
                <a:hlinkClick r:id="rId6"/>
              </a:rPr>
              <a:t>http://www.statcan.gc.ca/daily-quotidien/171025/dq171025b-eng.htm</a:t>
            </a:r>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Ibid</a:t>
            </a:r>
            <a:endParaRPr lang="en-US" sz="1200" kern="1200" dirty="0" smtClean="0">
              <a:solidFill>
                <a:schemeClr val="tx1"/>
              </a:solidFill>
              <a:effectLst/>
              <a:latin typeface="+mn-lt"/>
              <a:ea typeface="+mn-ea"/>
              <a:cs typeface="+mn-cs"/>
            </a:endParaRPr>
          </a:p>
          <a:p>
            <a:r>
              <a:rPr lang="en-CA" sz="1200" u="none" strike="noStrike" kern="1200" dirty="0" smtClean="0">
                <a:solidFill>
                  <a:schemeClr val="tx1"/>
                </a:solidFill>
                <a:effectLst/>
                <a:latin typeface="+mn-lt"/>
                <a:ea typeface="+mn-ea"/>
                <a:cs typeface="+mn-cs"/>
                <a:hlinkClick r:id="rId7"/>
              </a:rPr>
              <a:t>https://en.wikipedia.org/wiki/Islam_in_Canada</a:t>
            </a:r>
            <a:r>
              <a:rPr lang="en-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14</a:t>
            </a:fld>
            <a:endParaRPr lang="en-US"/>
          </a:p>
        </p:txBody>
      </p:sp>
    </p:spTree>
    <p:extLst>
      <p:ext uri="{BB962C8B-B14F-4D97-AF65-F5344CB8AC3E}">
        <p14:creationId xmlns:p14="http://schemas.microsoft.com/office/powerpoint/2010/main" val="720728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Verdana" charset="0"/>
                <a:ea typeface="Verdana" charset="0"/>
                <a:cs typeface="Verdana" charset="0"/>
              </a:rPr>
              <a:t>2. Next Generation – Children, Youth, Campus </a:t>
            </a:r>
          </a:p>
          <a:p>
            <a:endParaRPr lang="en-US" dirty="0" smtClean="0"/>
          </a:p>
          <a:p>
            <a:r>
              <a:rPr lang="en-CA" sz="1200" kern="1200" dirty="0" smtClean="0">
                <a:solidFill>
                  <a:schemeClr val="tx1"/>
                </a:solidFill>
                <a:effectLst/>
                <a:latin typeface="+mn-lt"/>
                <a:ea typeface="+mn-ea"/>
                <a:cs typeface="+mn-cs"/>
              </a:rPr>
              <a:t>On July 1, 2015, estimates </a:t>
            </a:r>
            <a:r>
              <a:rPr lang="en-CA" sz="1200" u="sng" kern="1200" dirty="0" smtClean="0">
                <a:solidFill>
                  <a:schemeClr val="tx1"/>
                </a:solidFill>
                <a:effectLst/>
                <a:latin typeface="+mn-lt"/>
                <a:ea typeface="+mn-ea"/>
                <a:cs typeface="+mn-cs"/>
              </a:rPr>
              <a:t>5,749,400 children</a:t>
            </a:r>
            <a:r>
              <a:rPr lang="en-CA" sz="1200" kern="1200" dirty="0" smtClean="0">
                <a:solidFill>
                  <a:schemeClr val="tx1"/>
                </a:solidFill>
                <a:effectLst/>
                <a:latin typeface="+mn-lt"/>
                <a:ea typeface="+mn-ea"/>
                <a:cs typeface="+mn-cs"/>
              </a:rPr>
              <a:t> aged 0 to 14 years (16.0%).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Today's youth are unlike any generation before! They are more diverse, connected, socially engaged, and higher educated. There are over </a:t>
            </a:r>
            <a:r>
              <a:rPr lang="en-US" sz="1200" u="sng" kern="1200" dirty="0" smtClean="0">
                <a:solidFill>
                  <a:schemeClr val="tx1"/>
                </a:solidFill>
                <a:effectLst/>
                <a:latin typeface="+mn-lt"/>
                <a:ea typeface="+mn-ea"/>
                <a:cs typeface="+mn-cs"/>
              </a:rPr>
              <a:t>9 million youth</a:t>
            </a:r>
            <a:r>
              <a:rPr lang="en-US" sz="1200" kern="1200" dirty="0" smtClean="0">
                <a:solidFill>
                  <a:schemeClr val="tx1"/>
                </a:solidFill>
                <a:effectLst/>
                <a:latin typeface="+mn-lt"/>
                <a:ea typeface="+mn-ea"/>
                <a:cs typeface="+mn-cs"/>
              </a:rPr>
              <a:t> across the country, aged 15 to 34. </a:t>
            </a:r>
          </a:p>
          <a:p>
            <a:r>
              <a:rPr lang="en-CA" sz="1200" kern="1200" dirty="0" smtClean="0">
                <a:solidFill>
                  <a:schemeClr val="tx1"/>
                </a:solidFill>
                <a:effectLst/>
                <a:latin typeface="+mn-lt"/>
                <a:ea typeface="+mn-ea"/>
                <a:cs typeface="+mn-cs"/>
              </a:rPr>
              <a:t>Enrolments in Canadian public postsecondary institutions (colleges and universities) totalled more than </a:t>
            </a:r>
            <a:r>
              <a:rPr lang="en-CA" sz="1200" u="sng" kern="1200" dirty="0" smtClean="0">
                <a:solidFill>
                  <a:schemeClr val="tx1"/>
                </a:solidFill>
                <a:effectLst/>
                <a:latin typeface="+mn-lt"/>
                <a:ea typeface="+mn-ea"/>
                <a:cs typeface="+mn-cs"/>
              </a:rPr>
              <a:t>2 million</a:t>
            </a:r>
            <a:r>
              <a:rPr lang="en-CA" sz="1200" kern="1200" dirty="0" smtClean="0">
                <a:solidFill>
                  <a:schemeClr val="tx1"/>
                </a:solidFill>
                <a:effectLst/>
                <a:latin typeface="+mn-lt"/>
                <a:ea typeface="+mn-ea"/>
                <a:cs typeface="+mn-cs"/>
              </a:rPr>
              <a:t> (2,054,943) in the 2014/2015 academic year, edging up 0.3% from the previous year and 10% are international students.</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According to Pew Research, 29% of Canadians born between 1967 and 1986 have no religious affiliation as of 2011, 17 percentage points higher than Canada’s oldest living generation (born 1946 or earlier) and nine points higher than Canadians born between 1947 and 1966. Canadians born between 1987 and 1995 – which includes the youngest generation of adults, who are still coming of age – have rates of disaffiliation like the previous generation of Canadians (29% unaffiliated, as of 2011)</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This means we must continue to work with the upcoming generation to engage them with the message of the Gospel in a language that they understand.</a:t>
            </a:r>
            <a:endParaRPr lang="en-US" sz="1200" kern="1200" dirty="0" smtClean="0">
              <a:solidFill>
                <a:schemeClr val="tx1"/>
              </a:solidFill>
              <a:effectLst/>
              <a:latin typeface="+mn-lt"/>
              <a:ea typeface="+mn-ea"/>
              <a:cs typeface="+mn-cs"/>
            </a:endParaRPr>
          </a:p>
          <a:p>
            <a:r>
              <a:rPr lang="en-CA" sz="1200" u="none" strike="noStrike" kern="1200" dirty="0" smtClean="0">
                <a:solidFill>
                  <a:schemeClr val="tx1"/>
                </a:solidFill>
                <a:effectLst/>
                <a:latin typeface="+mn-lt"/>
                <a:ea typeface="+mn-ea"/>
                <a:cs typeface="+mn-cs"/>
                <a:hlinkClick r:id="rId3"/>
              </a:rPr>
              <a:t>http://www.statcan.gc.ca/pub/11-631-x/11-631-x2018001-eng.htm</a:t>
            </a:r>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u="none" strike="noStrike" kern="1200" dirty="0" smtClean="0">
                <a:solidFill>
                  <a:schemeClr val="tx1"/>
                </a:solidFill>
                <a:effectLst/>
                <a:latin typeface="+mn-lt"/>
                <a:ea typeface="+mn-ea"/>
                <a:cs typeface="+mn-cs"/>
                <a:hlinkClick r:id="rId4"/>
              </a:rPr>
              <a:t>http://www.statcan.gc.ca/daily-quotidien/161123/dq161123b-eng.htm</a:t>
            </a:r>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a:t>
            </a:r>
            <a:r>
              <a:rPr lang="en-CA" sz="1200" kern="1200" dirty="0" err="1" smtClean="0">
                <a:solidFill>
                  <a:schemeClr val="tx1"/>
                </a:solidFill>
                <a:effectLst/>
                <a:latin typeface="+mn-lt"/>
                <a:ea typeface="+mn-ea"/>
                <a:cs typeface="+mn-cs"/>
              </a:rPr>
              <a:t>www.pewforum.org</a:t>
            </a:r>
            <a:r>
              <a:rPr lang="en-CA" sz="1200" kern="1200" dirty="0" smtClean="0">
                <a:solidFill>
                  <a:schemeClr val="tx1"/>
                </a:solidFill>
                <a:effectLst/>
                <a:latin typeface="+mn-lt"/>
                <a:ea typeface="+mn-ea"/>
                <a:cs typeface="+mn-cs"/>
              </a:rPr>
              <a:t>/2013/06/27/</a:t>
            </a:r>
            <a:r>
              <a:rPr lang="en-CA" sz="1200" kern="1200" dirty="0" err="1" smtClean="0">
                <a:solidFill>
                  <a:schemeClr val="tx1"/>
                </a:solidFill>
                <a:effectLst/>
                <a:latin typeface="+mn-lt"/>
                <a:ea typeface="+mn-ea"/>
                <a:cs typeface="+mn-cs"/>
              </a:rPr>
              <a:t>canadas</a:t>
            </a:r>
            <a:r>
              <a:rPr lang="en-CA" sz="1200" kern="1200" dirty="0" smtClean="0">
                <a:solidFill>
                  <a:schemeClr val="tx1"/>
                </a:solidFill>
                <a:effectLst/>
                <a:latin typeface="+mn-lt"/>
                <a:ea typeface="+mn-ea"/>
                <a:cs typeface="+mn-cs"/>
              </a:rPr>
              <a:t>-changing-religious-landscape/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15</a:t>
            </a:fld>
            <a:endParaRPr lang="en-US"/>
          </a:p>
        </p:txBody>
      </p:sp>
    </p:spTree>
    <p:extLst>
      <p:ext uri="{BB962C8B-B14F-4D97-AF65-F5344CB8AC3E}">
        <p14:creationId xmlns:p14="http://schemas.microsoft.com/office/powerpoint/2010/main" val="12084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3. Quebec and Francophone Canada</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Almost </a:t>
            </a:r>
            <a:r>
              <a:rPr lang="en-US" sz="1200" u="sng" kern="1200" dirty="0" smtClean="0">
                <a:solidFill>
                  <a:schemeClr val="tx1"/>
                </a:solidFill>
                <a:effectLst/>
                <a:latin typeface="+mn-lt"/>
                <a:ea typeface="+mn-ea"/>
                <a:cs typeface="+mn-cs"/>
              </a:rPr>
              <a:t>10 million </a:t>
            </a:r>
            <a:r>
              <a:rPr lang="en-US" sz="1200" kern="1200" dirty="0" smtClean="0">
                <a:solidFill>
                  <a:schemeClr val="tx1"/>
                </a:solidFill>
                <a:effectLst/>
                <a:latin typeface="+mn-lt"/>
                <a:ea typeface="+mn-ea"/>
                <a:cs typeface="+mn-cs"/>
              </a:rPr>
              <a:t>Canadians converse in French. That is 30.1% of the population (Stats Canada, 2011), </a:t>
            </a:r>
            <a:r>
              <a:rPr lang="en-CA" sz="1200" kern="1200" dirty="0" smtClean="0">
                <a:solidFill>
                  <a:schemeClr val="tx1"/>
                </a:solidFill>
                <a:effectLst/>
                <a:latin typeface="+mn-lt"/>
                <a:ea typeface="+mn-ea"/>
                <a:cs typeface="+mn-cs"/>
              </a:rPr>
              <a:t>approximately 7.3 million people reported French as their mother tongue in Canada and over one million Francophones outside of the province of Quebec.</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its nominally Christian majority, Montreal and the larger Quebec Province are among the most under-evangelized regions of North America. A 2008 Léger poll found that only </a:t>
            </a:r>
            <a:r>
              <a:rPr lang="en-US" sz="1200" u="sng" kern="1200" dirty="0" smtClean="0">
                <a:solidFill>
                  <a:schemeClr val="tx1"/>
                </a:solidFill>
                <a:effectLst/>
                <a:latin typeface="+mn-lt"/>
                <a:ea typeface="+mn-ea"/>
                <a:cs typeface="+mn-cs"/>
              </a:rPr>
              <a:t>6 percent of Quebec's 6 million Catholics attended weekly Mass</a:t>
            </a:r>
            <a:r>
              <a:rPr lang="en-US" sz="1200" kern="1200" dirty="0" smtClean="0">
                <a:solidFill>
                  <a:schemeClr val="tx1"/>
                </a:solidFill>
                <a:effectLst/>
                <a:latin typeface="+mn-lt"/>
                <a:ea typeface="+mn-ea"/>
                <a:cs typeface="+mn-cs"/>
              </a:rPr>
              <a:t>, down from 90 percent in the 1960s. About 7 percent of Quebecers are Protestants, </a:t>
            </a:r>
            <a:r>
              <a:rPr lang="en-US" sz="1200" u="sng" kern="1200" dirty="0" smtClean="0">
                <a:solidFill>
                  <a:schemeClr val="tx1"/>
                </a:solidFill>
                <a:effectLst/>
                <a:latin typeface="+mn-lt"/>
                <a:ea typeface="+mn-ea"/>
                <a:cs typeface="+mn-cs"/>
              </a:rPr>
              <a:t>and less than 1 percent identify as evangelica</a:t>
            </a:r>
            <a:r>
              <a:rPr lang="en-US" sz="1200" kern="1200" dirty="0" smtClean="0">
                <a:solidFill>
                  <a:schemeClr val="tx1"/>
                </a:solidFill>
                <a:effectLst/>
                <a:latin typeface="+mn-lt"/>
                <a:ea typeface="+mn-ea"/>
                <a:cs typeface="+mn-cs"/>
              </a:rPr>
              <a:t>l.</a:t>
            </a:r>
          </a:p>
          <a:p>
            <a:r>
              <a:rPr lang="en-US"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In 1986, nearly half (48%) of Quebec residents said they attended religious services at least once a month. By 2011, about one-in-six Quebecers (17%) reported attending religious services at least once a month, a drop of 31 percent.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evangelical church in Quebec continues to slowly grow, yet is only keeping up to birthrates and immigration.</a:t>
            </a:r>
          </a:p>
          <a:p>
            <a:r>
              <a:rPr lang="en-US" sz="1200" kern="1200" dirty="0" smtClean="0">
                <a:solidFill>
                  <a:schemeClr val="tx1"/>
                </a:solidFill>
                <a:effectLst/>
                <a:latin typeface="+mn-lt"/>
                <a:ea typeface="+mn-ea"/>
                <a:cs typeface="+mn-cs"/>
              </a:rPr>
              <a:t> </a:t>
            </a:r>
          </a:p>
          <a:p>
            <a:r>
              <a:rPr lang="en-CA" sz="1200" u="none" strike="noStrike" kern="1200" dirty="0" smtClean="0">
                <a:solidFill>
                  <a:schemeClr val="tx1"/>
                </a:solidFill>
                <a:effectLst/>
                <a:latin typeface="+mn-lt"/>
                <a:ea typeface="+mn-ea"/>
                <a:cs typeface="+mn-cs"/>
                <a:hlinkClick r:id="rId3"/>
              </a:rPr>
              <a:t>http://www12.statcan.gc.ca/census-recensement/2011/as-sa/98-314-x/98-314-x2011003_1-eng.cfm</a:t>
            </a:r>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u="none" strike="noStrike" kern="1200" dirty="0" smtClean="0">
                <a:solidFill>
                  <a:schemeClr val="tx1"/>
                </a:solidFill>
                <a:effectLst/>
                <a:latin typeface="+mn-lt"/>
                <a:ea typeface="+mn-ea"/>
                <a:cs typeface="+mn-cs"/>
                <a:hlinkClick r:id="rId4"/>
              </a:rPr>
              <a:t>http://www.christianitytoday.com/ct/2012/may/quebec-prodigal-province.html</a:t>
            </a:r>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http://</a:t>
            </a:r>
            <a:r>
              <a:rPr lang="en-CA" sz="1200" kern="1200" dirty="0" err="1" smtClean="0">
                <a:solidFill>
                  <a:schemeClr val="tx1"/>
                </a:solidFill>
                <a:effectLst/>
                <a:latin typeface="+mn-lt"/>
                <a:ea typeface="+mn-ea"/>
                <a:cs typeface="+mn-cs"/>
              </a:rPr>
              <a:t>www.pewforum.org</a:t>
            </a:r>
            <a:r>
              <a:rPr lang="en-CA" sz="1200" kern="1200" dirty="0" smtClean="0">
                <a:solidFill>
                  <a:schemeClr val="tx1"/>
                </a:solidFill>
                <a:effectLst/>
                <a:latin typeface="+mn-lt"/>
                <a:ea typeface="+mn-ea"/>
                <a:cs typeface="+mn-cs"/>
              </a:rPr>
              <a:t>/2013/06/27/</a:t>
            </a:r>
            <a:r>
              <a:rPr lang="en-CA" sz="1200" kern="1200" dirty="0" err="1" smtClean="0">
                <a:solidFill>
                  <a:schemeClr val="tx1"/>
                </a:solidFill>
                <a:effectLst/>
                <a:latin typeface="+mn-lt"/>
                <a:ea typeface="+mn-ea"/>
                <a:cs typeface="+mn-cs"/>
              </a:rPr>
              <a:t>canadas</a:t>
            </a:r>
            <a:r>
              <a:rPr lang="en-CA" sz="1200" kern="1200" dirty="0" smtClean="0">
                <a:solidFill>
                  <a:schemeClr val="tx1"/>
                </a:solidFill>
                <a:effectLst/>
                <a:latin typeface="+mn-lt"/>
                <a:ea typeface="+mn-ea"/>
                <a:cs typeface="+mn-cs"/>
              </a:rPr>
              <a:t>-changing-religious-landscape/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16</a:t>
            </a:fld>
            <a:endParaRPr lang="en-US"/>
          </a:p>
        </p:txBody>
      </p:sp>
    </p:spTree>
    <p:extLst>
      <p:ext uri="{BB962C8B-B14F-4D97-AF65-F5344CB8AC3E}">
        <p14:creationId xmlns:p14="http://schemas.microsoft.com/office/powerpoint/2010/main" val="1821078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4. Indigenous Canadians – We partner with our indigenous leaders in mission.</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the 2016 Census, 1,673,785 (4.9%) of Canada’s total population where considered Indigenous. (977,230 First Nations, 587,545 Metis, and 65,025 Inuit) This would be a growth of 42.5% in the past 10 years (2006-2016). The average age is almost a decade younger at 32.1 years than the non-aboriginal population. There are 12 metropolitan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with an indigenous population over 10,000.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continue to partner with our indigenous leaders to advance the Gospel in small communities and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with large aboriginal populations.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17</a:t>
            </a:fld>
            <a:endParaRPr lang="en-US"/>
          </a:p>
        </p:txBody>
      </p:sp>
    </p:spTree>
    <p:extLst>
      <p:ext uri="{BB962C8B-B14F-4D97-AF65-F5344CB8AC3E}">
        <p14:creationId xmlns:p14="http://schemas.microsoft.com/office/powerpoint/2010/main" val="1267646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Verdana" charset="0"/>
                <a:ea typeface="Verdana" charset="0"/>
                <a:cs typeface="Verdana" charset="0"/>
              </a:rPr>
              <a:t>5. Urban </a:t>
            </a:r>
            <a:r>
              <a:rPr lang="en-US" sz="1200" b="1" dirty="0" err="1" smtClean="0">
                <a:latin typeface="Verdana" charset="0"/>
                <a:ea typeface="Verdana" charset="0"/>
                <a:cs typeface="Verdana" charset="0"/>
              </a:rPr>
              <a:t>Centres</a:t>
            </a:r>
            <a:endParaRPr lang="en-US" sz="1200" dirty="0" smtClean="0">
              <a:latin typeface="Verdana" charset="0"/>
              <a:ea typeface="Verdana" charset="0"/>
              <a:cs typeface="Verdana" charset="0"/>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2016 census shows that 82 per cent of Canadian population live in large and medium-sized cities across the country, one of the highest concentrations among G7 nations. The three biggest metropolitan areas in the country — Toronto, Montreal and Vancouver — are now home to more than one-third of all Canadians with a combined population of 12.5 million,</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This is a unique challenge as we have primarily been a suburban and rural movement and yet we are seeing increasing gentrification into our urban cores.</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We need to ask the Lord to raise urban workers that would reengage in our rapidly growing urban centres.</a:t>
            </a:r>
            <a:endParaRPr lang="en-US"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18</a:t>
            </a:fld>
            <a:endParaRPr lang="en-US"/>
          </a:p>
        </p:txBody>
      </p:sp>
    </p:spTree>
    <p:extLst>
      <p:ext uri="{BB962C8B-B14F-4D97-AF65-F5344CB8AC3E}">
        <p14:creationId xmlns:p14="http://schemas.microsoft.com/office/powerpoint/2010/main" val="262962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Conclusion:</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We need to think like missionaries as we engage our neighbours and friends </a:t>
            </a:r>
            <a:r>
              <a:rPr lang="en-CA" sz="1200" u="sng" kern="1200" dirty="0" smtClean="0">
                <a:solidFill>
                  <a:schemeClr val="tx1"/>
                </a:solidFill>
                <a:effectLst/>
                <a:latin typeface="+mn-lt"/>
                <a:ea typeface="+mn-ea"/>
                <a:cs typeface="+mn-cs"/>
              </a:rPr>
              <a:t>close in proximity, different in culture and religion</a:t>
            </a:r>
            <a:r>
              <a:rPr lang="en-CA" sz="1200" kern="1200" dirty="0" smtClean="0">
                <a:solidFill>
                  <a:schemeClr val="tx1"/>
                </a:solidFill>
                <a:effectLst/>
                <a:latin typeface="+mn-lt"/>
                <a:ea typeface="+mn-ea"/>
                <a:cs typeface="+mn-cs"/>
              </a:rPr>
              <a:t>. We must understand that they are often without a biblical story of reference.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We are calling on Canadians to spend themselves on behalf of the Gospel in one of these missional areas through Mission Canada.</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We are the testimony of Christ to them. Why? Because we must!</a:t>
            </a:r>
            <a:endParaRPr lang="en-US"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19</a:t>
            </a:fld>
            <a:endParaRPr lang="en-US"/>
          </a:p>
        </p:txBody>
      </p:sp>
    </p:spTree>
    <p:extLst>
      <p:ext uri="{BB962C8B-B14F-4D97-AF65-F5344CB8AC3E}">
        <p14:creationId xmlns:p14="http://schemas.microsoft.com/office/powerpoint/2010/main" val="176901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ABOUT SAMARIA?</a:t>
            </a:r>
          </a:p>
          <a:p>
            <a:r>
              <a:rPr lang="en-CA" sz="1200" i="1" kern="1200" dirty="0" smtClean="0">
                <a:solidFill>
                  <a:schemeClr val="tx1"/>
                </a:solidFill>
                <a:effectLst/>
                <a:latin typeface="+mn-lt"/>
                <a:ea typeface="+mn-ea"/>
                <a:cs typeface="+mn-cs"/>
              </a:rPr>
              <a:t>Our Shared Mission in Canada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2</a:t>
            </a:fld>
            <a:endParaRPr lang="en-US"/>
          </a:p>
        </p:txBody>
      </p:sp>
    </p:spTree>
    <p:extLst>
      <p:ext uri="{BB962C8B-B14F-4D97-AF65-F5344CB8AC3E}">
        <p14:creationId xmlns:p14="http://schemas.microsoft.com/office/powerpoint/2010/main" val="1003116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E5A87-1111-AF46-8DDC-82DB0F0E43A6}" type="slidenum">
              <a:rPr lang="en-US" smtClean="0"/>
              <a:t>20</a:t>
            </a:fld>
            <a:endParaRPr lang="en-US"/>
          </a:p>
        </p:txBody>
      </p:sp>
    </p:spTree>
    <p:extLst>
      <p:ext uri="{BB962C8B-B14F-4D97-AF65-F5344CB8AC3E}">
        <p14:creationId xmlns:p14="http://schemas.microsoft.com/office/powerpoint/2010/main" val="208883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But you will receive power when the Holy Spirit comes on you; and you will be my witnesses in Jerusalem, and in all Judea </a:t>
            </a:r>
            <a:r>
              <a:rPr lang="en-CA" sz="1200" i="1" u="sng" kern="1200" dirty="0" smtClean="0">
                <a:solidFill>
                  <a:schemeClr val="tx1"/>
                </a:solidFill>
                <a:effectLst/>
                <a:latin typeface="+mn-lt"/>
                <a:ea typeface="+mn-ea"/>
                <a:cs typeface="+mn-cs"/>
              </a:rPr>
              <a:t>and Samaria</a:t>
            </a:r>
            <a:r>
              <a:rPr lang="en-CA" sz="1200" i="1" kern="1200" dirty="0" smtClean="0">
                <a:solidFill>
                  <a:schemeClr val="tx1"/>
                </a:solidFill>
                <a:effectLst/>
                <a:latin typeface="+mn-lt"/>
                <a:ea typeface="+mn-ea"/>
                <a:cs typeface="+mn-cs"/>
              </a:rPr>
              <a:t>, and to the ends of the earth.”  </a:t>
            </a:r>
            <a:r>
              <a:rPr lang="en-CA" sz="1200" i="1" kern="1200" dirty="0" smtClean="0">
                <a:solidFill>
                  <a:schemeClr val="tx1"/>
                </a:solidFill>
                <a:effectLst/>
                <a:latin typeface="+mn-lt"/>
                <a:ea typeface="+mn-ea"/>
                <a:cs typeface="+mn-cs"/>
              </a:rPr>
              <a:t>Acts </a:t>
            </a:r>
            <a:r>
              <a:rPr lang="en-CA" sz="1200" i="1" kern="1200" dirty="0" smtClean="0">
                <a:solidFill>
                  <a:schemeClr val="tx1"/>
                </a:solidFill>
                <a:effectLst/>
                <a:latin typeface="+mn-lt"/>
                <a:ea typeface="+mn-ea"/>
                <a:cs typeface="+mn-cs"/>
              </a:rPr>
              <a:t>1:8  NIV</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3</a:t>
            </a:fld>
            <a:endParaRPr lang="en-US"/>
          </a:p>
        </p:txBody>
      </p:sp>
    </p:spTree>
    <p:extLst>
      <p:ext uri="{BB962C8B-B14F-4D97-AF65-F5344CB8AC3E}">
        <p14:creationId xmlns:p14="http://schemas.microsoft.com/office/powerpoint/2010/main" val="163818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We have tending to think of this in geography, where the challenge is more about those who are different than you and have a different worldview or perspective!</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Jerusalem – those close in proximity, close in culture</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Judea – those distant in proximity, close in culture</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Samaria – those </a:t>
            </a:r>
            <a:r>
              <a:rPr lang="en-CA" sz="1200" u="sng" kern="1200" dirty="0" smtClean="0">
                <a:solidFill>
                  <a:schemeClr val="tx1"/>
                </a:solidFill>
                <a:effectLst/>
                <a:latin typeface="+mn-lt"/>
                <a:ea typeface="+mn-ea"/>
                <a:cs typeface="+mn-cs"/>
              </a:rPr>
              <a:t>close in proximity, different in culture and religion</a:t>
            </a:r>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Ends of the Earth – those distant in proximity, different in culture and religion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4</a:t>
            </a:fld>
            <a:endParaRPr lang="en-US"/>
          </a:p>
        </p:txBody>
      </p:sp>
    </p:spTree>
    <p:extLst>
      <p:ext uri="{BB962C8B-B14F-4D97-AF65-F5344CB8AC3E}">
        <p14:creationId xmlns:p14="http://schemas.microsoft.com/office/powerpoint/2010/main" val="21902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Background: Who were the Samaritans?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the ministry of Jesus, The Samaritans were half-Jew, half-Gentile. The race came about after the Assyrian captivity of the northern kingdom of Israel in 721 B.C. Certain people from the nation of Israel stayed behind and intermarried with the Assyrians producing the Samaritans.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D1E5A87-1111-AF46-8DDC-82DB0F0E43A6}" type="slidenum">
              <a:rPr lang="en-US" smtClean="0"/>
              <a:t>5</a:t>
            </a:fld>
            <a:endParaRPr lang="en-US"/>
          </a:p>
        </p:txBody>
      </p:sp>
    </p:spTree>
    <p:extLst>
      <p:ext uri="{BB962C8B-B14F-4D97-AF65-F5344CB8AC3E}">
        <p14:creationId xmlns:p14="http://schemas.microsoft.com/office/powerpoint/2010/main" val="1529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1" dirty="0" smtClean="0">
                <a:latin typeface="Verdana" charset="0"/>
                <a:ea typeface="Verdana" charset="0"/>
                <a:cs typeface="Verdana" charset="0"/>
              </a:rPr>
              <a:t>They Had No Dealings With The Jews</a:t>
            </a:r>
          </a:p>
          <a:p>
            <a:pPr marL="228600" indent="-228600">
              <a:buAutoNum type="arabicPeriod"/>
            </a:pPr>
            <a:endParaRPr lang="en-US" sz="1200" dirty="0" smtClean="0"/>
          </a:p>
          <a:p>
            <a:r>
              <a:rPr lang="en-US" sz="1200" dirty="0" smtClean="0"/>
              <a:t>We are told that the Jews had no dealings with the Samaritans. In a conversation that Jesus had with a Samaritan woman we are told that she said the following.</a:t>
            </a:r>
          </a:p>
          <a:p>
            <a:r>
              <a:rPr lang="en-US" sz="1200" dirty="0" smtClean="0"/>
              <a:t>Therefore, the Samaritan woman said to him, "How is it that you, being a Jew, ask me for a drink since I am a Samaritan woman?" (For Jews have no dealings with Samaritans)—John 4:9 </a:t>
            </a:r>
            <a:endParaRPr lang="en-US" sz="1200" dirty="0"/>
          </a:p>
        </p:txBody>
      </p:sp>
      <p:sp>
        <p:nvSpPr>
          <p:cNvPr id="4" name="Slide Number Placeholder 3"/>
          <p:cNvSpPr>
            <a:spLocks noGrp="1"/>
          </p:cNvSpPr>
          <p:nvPr>
            <p:ph type="sldNum" sz="quarter" idx="10"/>
          </p:nvPr>
        </p:nvSpPr>
        <p:spPr/>
        <p:txBody>
          <a:bodyPr/>
          <a:lstStyle/>
          <a:p>
            <a:fld id="{DD1E5A87-1111-AF46-8DDC-82DB0F0E43A6}" type="slidenum">
              <a:rPr lang="en-US" smtClean="0"/>
              <a:t>6</a:t>
            </a:fld>
            <a:endParaRPr lang="en-US"/>
          </a:p>
        </p:txBody>
      </p:sp>
    </p:spTree>
    <p:extLst>
      <p:ext uri="{BB962C8B-B14F-4D97-AF65-F5344CB8AC3E}">
        <p14:creationId xmlns:p14="http://schemas.microsoft.com/office/powerpoint/2010/main" val="175381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sz="1200" b="1" dirty="0" smtClean="0">
                <a:latin typeface="Verdana" charset="0"/>
                <a:ea typeface="Verdana" charset="0"/>
                <a:cs typeface="Verdana" charset="0"/>
              </a:rPr>
              <a:t>2. They Had Their Own Temple And Religious System</a:t>
            </a:r>
            <a:endParaRPr lang="en-US" sz="1200" dirty="0" smtClean="0"/>
          </a:p>
          <a:p>
            <a:pPr marL="0" indent="0">
              <a:buNone/>
            </a:pPr>
            <a:r>
              <a:rPr lang="en-US" sz="1200" dirty="0" smtClean="0"/>
              <a:t>The Samaritans had their own temple, their own copy of the Torah - the first five books of the Old Testament - and their own religious system. There was an issue among the Jews and Samaritans as to where the proper place of worship. The following exchange took place between Jesus and the Samaritan woman.</a:t>
            </a:r>
          </a:p>
          <a:p>
            <a:pPr marL="0" indent="0">
              <a:buNone/>
            </a:pPr>
            <a:endParaRPr lang="en-US" sz="1200" dirty="0" smtClean="0"/>
          </a:p>
          <a:p>
            <a:pPr marL="0" indent="0">
              <a:buNone/>
            </a:pPr>
            <a:r>
              <a:rPr lang="en-US" sz="1200" dirty="0" smtClean="0"/>
              <a:t>"Sir," the woman said, "I can see that you are a prophet. Our fathers worshiped on this mountain, but you Jews claim that the place where we must worship is in Jerusalem:" Jesus </a:t>
            </a:r>
            <a:r>
              <a:rPr lang="en-US" sz="1200" dirty="0" smtClean="0"/>
              <a:t>declared, </a:t>
            </a:r>
            <a:r>
              <a:rPr lang="en-US" sz="1200" dirty="0" smtClean="0"/>
              <a:t>"Believe me, woman, a time is coming when you will worship the Father neither on this mountain nor in Jerusalem. You Samaritans worship what you do not know; we worship what we do know, for salvation is from the Jews. Yet a time is coming and has now come when the true worshipers will worship the Father in spirit and truth, for they are the kind of worshipers the Father seeks (</a:t>
            </a:r>
            <a:r>
              <a:rPr lang="en-US" sz="1200" dirty="0" smtClean="0">
                <a:hlinkClick r:id="rId3"/>
              </a:rPr>
              <a:t>John 4:19-23</a:t>
            </a:r>
            <a:r>
              <a:rPr lang="en-US" sz="1200" dirty="0" smtClean="0"/>
              <a:t>).</a:t>
            </a:r>
            <a:endParaRPr lang="en-US" sz="1200" dirty="0"/>
          </a:p>
        </p:txBody>
      </p:sp>
      <p:sp>
        <p:nvSpPr>
          <p:cNvPr id="4" name="Slide Number Placeholder 3"/>
          <p:cNvSpPr>
            <a:spLocks noGrp="1"/>
          </p:cNvSpPr>
          <p:nvPr>
            <p:ph type="sldNum" sz="quarter" idx="10"/>
          </p:nvPr>
        </p:nvSpPr>
        <p:spPr/>
        <p:txBody>
          <a:bodyPr/>
          <a:lstStyle/>
          <a:p>
            <a:fld id="{DD1E5A87-1111-AF46-8DDC-82DB0F0E43A6}" type="slidenum">
              <a:rPr lang="en-US" smtClean="0"/>
              <a:t>7</a:t>
            </a:fld>
            <a:endParaRPr lang="en-US"/>
          </a:p>
        </p:txBody>
      </p:sp>
    </p:spTree>
    <p:extLst>
      <p:ext uri="{BB962C8B-B14F-4D97-AF65-F5344CB8AC3E}">
        <p14:creationId xmlns:p14="http://schemas.microsoft.com/office/powerpoint/2010/main" val="96382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latin typeface="Verdana" charset="0"/>
                <a:ea typeface="Verdana" charset="0"/>
                <a:cs typeface="Verdana" charset="0"/>
              </a:rPr>
              <a:t>2. </a:t>
            </a:r>
            <a:r>
              <a:rPr lang="en-US" sz="1200" b="1" kern="1200" dirty="0" smtClean="0">
                <a:solidFill>
                  <a:schemeClr val="tx1"/>
                </a:solidFill>
                <a:effectLst/>
                <a:latin typeface="+mn-lt"/>
                <a:ea typeface="+mn-ea"/>
                <a:cs typeface="+mn-cs"/>
              </a:rPr>
              <a:t>They Rejected Jesus When He Passed Through Their Region</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Jesus was on his way to Jerusalem to die for the sins of the world he passed through Samaria. The Samaritans did not receive him because he was on his way to Jerusalem.</a:t>
            </a:r>
          </a:p>
          <a:p>
            <a:r>
              <a:rPr lang="en-US" sz="1200" kern="1200" dirty="0" smtClean="0">
                <a:solidFill>
                  <a:schemeClr val="tx1"/>
                </a:solidFill>
                <a:effectLst/>
                <a:latin typeface="+mn-lt"/>
                <a:ea typeface="+mn-ea"/>
                <a:cs typeface="+mn-cs"/>
              </a:rPr>
              <a:t>As the time approached for him to be taken up to heaven, Jesus resolutely set out for Jerusalem. And he sent messengers on ahead, who went into a Samaritan village to get things ready for him; but the people there did not welcome him, because he was heading for Jerusalem (</a:t>
            </a:r>
            <a:r>
              <a:rPr lang="en-US" sz="1200" u="none" strike="noStrike" kern="1200" dirty="0" smtClean="0">
                <a:solidFill>
                  <a:schemeClr val="tx1"/>
                </a:solidFill>
                <a:effectLst/>
                <a:latin typeface="+mn-lt"/>
                <a:ea typeface="+mn-ea"/>
                <a:cs typeface="+mn-cs"/>
                <a:hlinkClick r:id="rId3"/>
              </a:rPr>
              <a:t>Luke 9:51-53</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1E5A87-1111-AF46-8DDC-82DB0F0E43A6}" type="slidenum">
              <a:rPr lang="en-US" smtClean="0"/>
              <a:t>8</a:t>
            </a:fld>
            <a:endParaRPr lang="en-US"/>
          </a:p>
        </p:txBody>
      </p:sp>
    </p:spTree>
    <p:extLst>
      <p:ext uri="{BB962C8B-B14F-4D97-AF65-F5344CB8AC3E}">
        <p14:creationId xmlns:p14="http://schemas.microsoft.com/office/powerpoint/2010/main" val="24617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Summary</a:t>
            </a:r>
          </a:p>
          <a:p>
            <a:pPr lvl="0"/>
            <a:endParaRPr lang="en-US" sz="1200" kern="1200" dirty="0" smtClean="0">
              <a:solidFill>
                <a:schemeClr val="tx1"/>
              </a:solidFill>
              <a:effectLst/>
              <a:latin typeface="+mn-lt"/>
              <a:ea typeface="+mn-ea"/>
              <a:cs typeface="+mn-cs"/>
            </a:endParaRPr>
          </a:p>
          <a:p>
            <a:pPr marL="0" indent="0">
              <a:buNone/>
            </a:pPr>
            <a:r>
              <a:rPr lang="en-US" sz="1200" dirty="0" smtClean="0"/>
              <a:t>The Samaritans were a group of people who lived in Samaria – an area north of Jerusalem. They were half-Jews and half-Gentiles. When Assyria captured the northern kingdom of Israel in 721 B.C. some were taken in captivity while others left behind. The ones left behind intermarried with the Assyrians. Thus these people were neither fully Hebrews nor fully Gentiles. The Samaritans had their own unique copy of the first five books of Scripture as well as their own unique system of worship. At the time of Jesus the Jews and the Samaritans did not deal with one another. Jesus, however, ministered to the people of Samaria preaching the good news to them. </a:t>
            </a:r>
          </a:p>
        </p:txBody>
      </p:sp>
      <p:sp>
        <p:nvSpPr>
          <p:cNvPr id="4" name="Slide Number Placeholder 3"/>
          <p:cNvSpPr>
            <a:spLocks noGrp="1"/>
          </p:cNvSpPr>
          <p:nvPr>
            <p:ph type="sldNum" sz="quarter" idx="10"/>
          </p:nvPr>
        </p:nvSpPr>
        <p:spPr/>
        <p:txBody>
          <a:bodyPr/>
          <a:lstStyle/>
          <a:p>
            <a:fld id="{DD1E5A87-1111-AF46-8DDC-82DB0F0E43A6}" type="slidenum">
              <a:rPr lang="en-US" smtClean="0"/>
              <a:t>9</a:t>
            </a:fld>
            <a:endParaRPr lang="en-US"/>
          </a:p>
        </p:txBody>
      </p:sp>
    </p:spTree>
    <p:extLst>
      <p:ext uri="{BB962C8B-B14F-4D97-AF65-F5344CB8AC3E}">
        <p14:creationId xmlns:p14="http://schemas.microsoft.com/office/powerpoint/2010/main" val="128597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EAA886-A268-0E4F-A47A-77EAA415F9F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AA886-A268-0E4F-A47A-77EAA415F9F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AA886-A268-0E4F-A47A-77EAA415F9F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AA886-A268-0E4F-A47A-77EAA415F9F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EAA886-A268-0E4F-A47A-77EAA415F9F3}"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EAA886-A268-0E4F-A47A-77EAA415F9F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EAA886-A268-0E4F-A47A-77EAA415F9F3}" type="datetimeFigureOut">
              <a:rPr lang="en-US" smtClean="0"/>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EAA886-A268-0E4F-A47A-77EAA415F9F3}" type="datetimeFigureOut">
              <a:rPr lang="en-US" smtClean="0"/>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AA886-A268-0E4F-A47A-77EAA415F9F3}" type="datetimeFigureOut">
              <a:rPr lang="en-US" smtClean="0"/>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AA886-A268-0E4F-A47A-77EAA415F9F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AA886-A268-0E4F-A47A-77EAA415F9F3}"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0C3A1-F0C5-1146-8995-FB441BD0A641}"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AA886-A268-0E4F-A47A-77EAA415F9F3}" type="datetimeFigureOut">
              <a:rPr lang="en-US" smtClean="0"/>
              <a:t>6/27/2018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0C3A1-F0C5-1146-8995-FB441BD0A641}" type="slidenum">
              <a:rPr lang="en-US" smtClean="0"/>
              <a:t>‹#›</a:t>
            </a:fld>
            <a:endParaRPr lang="en-US"/>
          </a:p>
        </p:txBody>
      </p:sp>
    </p:spTree>
    <p:extLst>
      <p:ext uri="{BB962C8B-B14F-4D97-AF65-F5344CB8AC3E}">
        <p14:creationId xmlns:p14="http://schemas.microsoft.com/office/powerpoint/2010/main" val="15898397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452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030577"/>
            <a:ext cx="10972800" cy="713631"/>
          </a:xfrm>
        </p:spPr>
        <p:txBody>
          <a:bodyPr>
            <a:normAutofit fontScale="90000"/>
          </a:bodyPr>
          <a:lstStyle/>
          <a:p>
            <a:r>
              <a:rPr lang="en-US" b="1" dirty="0">
                <a:latin typeface="Verdana" charset="0"/>
                <a:ea typeface="Verdana" charset="0"/>
                <a:cs typeface="Verdana" charset="0"/>
              </a:rPr>
              <a:t>What about modern day Samaritans?</a:t>
            </a:r>
            <a:r>
              <a:rPr lang="en-US" dirty="0">
                <a:latin typeface="Verdana" charset="0"/>
                <a:ea typeface="Verdana" charset="0"/>
                <a:cs typeface="Verdana" charset="0"/>
              </a:rPr>
              <a:t/>
            </a:r>
            <a:br>
              <a:rPr lang="en-US" dirty="0">
                <a:latin typeface="Verdana" charset="0"/>
                <a:ea typeface="Verdana" charset="0"/>
                <a:cs typeface="Verdana" charset="0"/>
              </a:rPr>
            </a:br>
            <a:endParaRPr lang="en-US" dirty="0">
              <a:latin typeface="Verdana" charset="0"/>
              <a:ea typeface="Verdana" charset="0"/>
              <a:cs typeface="Verdana" charset="0"/>
            </a:endParaRPr>
          </a:p>
        </p:txBody>
      </p:sp>
      <p:sp>
        <p:nvSpPr>
          <p:cNvPr id="6" name="Content Placeholder 2"/>
          <p:cNvSpPr>
            <a:spLocks noGrp="1"/>
          </p:cNvSpPr>
          <p:nvPr>
            <p:ph idx="1"/>
          </p:nvPr>
        </p:nvSpPr>
        <p:spPr>
          <a:xfrm>
            <a:off x="2188029" y="1863524"/>
            <a:ext cx="8828314" cy="2777924"/>
          </a:xfrm>
        </p:spPr>
        <p:txBody>
          <a:bodyPr>
            <a:noAutofit/>
          </a:bodyPr>
          <a:lstStyle/>
          <a:p>
            <a:r>
              <a:rPr lang="en-US" sz="2800" b="1" dirty="0">
                <a:latin typeface="Verdana" charset="0"/>
                <a:ea typeface="Verdana" charset="0"/>
                <a:cs typeface="Verdana" charset="0"/>
              </a:rPr>
              <a:t>Our mission includes those that are modern day ‘Samaritans’ – the people groups in the challenging demographics or regions of our own country. We call those </a:t>
            </a:r>
            <a:r>
              <a:rPr lang="en-US" sz="2800" b="1" u="sng" dirty="0">
                <a:latin typeface="Verdana" charset="0"/>
                <a:ea typeface="Verdana" charset="0"/>
                <a:cs typeface="Verdana" charset="0"/>
              </a:rPr>
              <a:t>Mission Canada Priority Gaps. </a:t>
            </a:r>
            <a:endParaRPr lang="en-US" sz="2800" b="1" dirty="0">
              <a:latin typeface="Verdana" charset="0"/>
              <a:ea typeface="Verdana" charset="0"/>
              <a:cs typeface="Verdana" charset="0"/>
            </a:endParaRPr>
          </a:p>
        </p:txBody>
      </p:sp>
    </p:spTree>
    <p:extLst>
      <p:ext uri="{BB962C8B-B14F-4D97-AF65-F5344CB8AC3E}">
        <p14:creationId xmlns:p14="http://schemas.microsoft.com/office/powerpoint/2010/main" val="1435813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9760" y="1156139"/>
            <a:ext cx="9174480" cy="2759727"/>
          </a:xfrm>
        </p:spPr>
        <p:txBody>
          <a:bodyPr>
            <a:normAutofit/>
          </a:bodyPr>
          <a:lstStyle/>
          <a:p>
            <a:pPr marL="0" indent="0" algn="ctr">
              <a:lnSpc>
                <a:spcPct val="150000"/>
              </a:lnSpc>
              <a:buNone/>
            </a:pPr>
            <a:r>
              <a:rPr lang="en-US" sz="2800" b="1" u="sng" dirty="0">
                <a:latin typeface="Verdana" charset="0"/>
                <a:ea typeface="Verdana" charset="0"/>
                <a:cs typeface="Verdana" charset="0"/>
              </a:rPr>
              <a:t>Canada is a mission field</a:t>
            </a:r>
            <a:r>
              <a:rPr lang="en-US" sz="2800" b="1" u="sng" dirty="0" smtClean="0">
                <a:latin typeface="Verdana" charset="0"/>
                <a:ea typeface="Verdana" charset="0"/>
                <a:cs typeface="Verdana" charset="0"/>
              </a:rPr>
              <a:t>.</a:t>
            </a:r>
          </a:p>
          <a:p>
            <a:pPr marL="0" indent="0" algn="ctr">
              <a:lnSpc>
                <a:spcPct val="150000"/>
              </a:lnSpc>
              <a:buNone/>
            </a:pPr>
            <a:r>
              <a:rPr lang="en-US" sz="2800" b="1" dirty="0" smtClean="0">
                <a:latin typeface="Verdana" charset="0"/>
                <a:ea typeface="Verdana" charset="0"/>
                <a:cs typeface="Verdana" charset="0"/>
              </a:rPr>
              <a:t>In </a:t>
            </a:r>
            <a:r>
              <a:rPr lang="en-US" sz="2800" b="1" dirty="0">
                <a:latin typeface="Verdana" charset="0"/>
                <a:ea typeface="Verdana" charset="0"/>
                <a:cs typeface="Verdana" charset="0"/>
              </a:rPr>
              <a:t>Canada in 2011, about 7.8 million people - 24% of the population - cite no religious affiliation, up 9% from a decade prior</a:t>
            </a:r>
            <a:r>
              <a:rPr lang="en-US" sz="2800" b="1" dirty="0" smtClean="0">
                <a:latin typeface="Verdana" charset="0"/>
                <a:ea typeface="Verdana" charset="0"/>
                <a:cs typeface="Verdana" charset="0"/>
              </a:rPr>
              <a:t>.</a:t>
            </a:r>
          </a:p>
        </p:txBody>
      </p:sp>
    </p:spTree>
    <p:extLst>
      <p:ext uri="{BB962C8B-B14F-4D97-AF65-F5344CB8AC3E}">
        <p14:creationId xmlns:p14="http://schemas.microsoft.com/office/powerpoint/2010/main" val="502503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67386" y="647903"/>
            <a:ext cx="7657227" cy="2308324"/>
          </a:xfrm>
          <a:prstGeom prst="rect">
            <a:avLst/>
          </a:prstGeom>
          <a:noFill/>
        </p:spPr>
        <p:txBody>
          <a:bodyPr wrap="square" rtlCol="0">
            <a:spAutoFit/>
          </a:bodyPr>
          <a:lstStyle/>
          <a:p>
            <a:pPr algn="ctr"/>
            <a:r>
              <a:rPr lang="en-US" sz="3600" b="1" i="1" dirty="0" smtClean="0">
                <a:solidFill>
                  <a:srgbClr val="D2313C"/>
                </a:solidFill>
                <a:latin typeface="Verdana" charset="0"/>
                <a:ea typeface="Verdana" charset="0"/>
                <a:cs typeface="Verdana" charset="0"/>
              </a:rPr>
              <a:t>This means </a:t>
            </a:r>
            <a:r>
              <a:rPr lang="en-US" sz="3600" b="1" i="1" dirty="0">
                <a:solidFill>
                  <a:srgbClr val="D2313C"/>
                </a:solidFill>
                <a:latin typeface="Verdana" charset="0"/>
                <a:ea typeface="Verdana" charset="0"/>
                <a:cs typeface="Verdana" charset="0"/>
              </a:rPr>
              <a:t>that 1 in 4 people in Canada have no </a:t>
            </a:r>
            <a:r>
              <a:rPr lang="en-US" sz="3600" b="1" i="1" dirty="0" smtClean="0">
                <a:solidFill>
                  <a:srgbClr val="D2313C"/>
                </a:solidFill>
                <a:latin typeface="Verdana" charset="0"/>
                <a:ea typeface="Verdana" charset="0"/>
                <a:cs typeface="Verdana" charset="0"/>
              </a:rPr>
              <a:t>connection </a:t>
            </a:r>
            <a:r>
              <a:rPr lang="en-US" sz="3600" b="1" i="1" dirty="0">
                <a:solidFill>
                  <a:srgbClr val="D2313C"/>
                </a:solidFill>
                <a:latin typeface="Verdana" charset="0"/>
                <a:ea typeface="Verdana" charset="0"/>
                <a:cs typeface="Verdana" charset="0"/>
              </a:rPr>
              <a:t>to ANY religion. </a:t>
            </a:r>
          </a:p>
          <a:p>
            <a:pPr algn="ctr"/>
            <a:endParaRPr lang="en-US" sz="3600" b="1" dirty="0">
              <a:solidFill>
                <a:srgbClr val="D2313C"/>
              </a:solidFill>
            </a:endParaRPr>
          </a:p>
        </p:txBody>
      </p:sp>
      <p:pic>
        <p:nvPicPr>
          <p:cNvPr id="2" name="Picture 1"/>
          <p:cNvPicPr>
            <a:picLocks noChangeAspect="1"/>
          </p:cNvPicPr>
          <p:nvPr/>
        </p:nvPicPr>
        <p:blipFill>
          <a:blip r:embed="rId4"/>
          <a:stretch>
            <a:fillRect/>
          </a:stretch>
        </p:blipFill>
        <p:spPr>
          <a:xfrm flipH="1">
            <a:off x="4008699" y="3043223"/>
            <a:ext cx="4174602" cy="1836424"/>
          </a:xfrm>
          <a:prstGeom prst="rect">
            <a:avLst/>
          </a:prstGeom>
        </p:spPr>
      </p:pic>
    </p:spTree>
    <p:extLst>
      <p:ext uri="{BB962C8B-B14F-4D97-AF65-F5344CB8AC3E}">
        <p14:creationId xmlns:p14="http://schemas.microsoft.com/office/powerpoint/2010/main" val="2011272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316147" y="1530326"/>
            <a:ext cx="9559705" cy="3705277"/>
          </a:xfrm>
        </p:spPr>
        <p:txBody>
          <a:bodyPr/>
          <a:lstStyle/>
          <a:p>
            <a:pPr marL="0" indent="0">
              <a:buNone/>
            </a:pPr>
            <a:r>
              <a:rPr lang="en-US" b="1" dirty="0">
                <a:latin typeface="Verdana" charset="0"/>
                <a:ea typeface="Verdana" charset="0"/>
                <a:cs typeface="Verdana" charset="0"/>
              </a:rPr>
              <a:t>What are the missional gaps in Canada</a:t>
            </a:r>
            <a:r>
              <a:rPr lang="en-US" b="1" dirty="0" smtClean="0">
                <a:latin typeface="Verdana" charset="0"/>
                <a:ea typeface="Verdana" charset="0"/>
                <a:cs typeface="Verdana" charset="0"/>
              </a:rPr>
              <a:t>?</a:t>
            </a:r>
          </a:p>
          <a:p>
            <a:pPr marL="0" indent="0">
              <a:buNone/>
            </a:pPr>
            <a:r>
              <a:rPr lang="en-US" b="1" dirty="0" smtClean="0">
                <a:latin typeface="Verdana" charset="0"/>
                <a:ea typeface="Verdana" charset="0"/>
                <a:cs typeface="Verdana" charset="0"/>
              </a:rPr>
              <a:t>The </a:t>
            </a:r>
            <a:r>
              <a:rPr lang="en-US" b="1" dirty="0">
                <a:latin typeface="Verdana" charset="0"/>
                <a:ea typeface="Verdana" charset="0"/>
                <a:cs typeface="Verdana" charset="0"/>
              </a:rPr>
              <a:t>PAOC has identified five priorities in our shared mission:</a:t>
            </a:r>
          </a:p>
        </p:txBody>
      </p:sp>
    </p:spTree>
    <p:extLst>
      <p:ext uri="{BB962C8B-B14F-4D97-AF65-F5344CB8AC3E}">
        <p14:creationId xmlns:p14="http://schemas.microsoft.com/office/powerpoint/2010/main" val="67206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119745" y="1620982"/>
            <a:ext cx="8005157" cy="4505182"/>
          </a:xfrm>
        </p:spPr>
        <p:txBody>
          <a:bodyPr>
            <a:normAutofit/>
          </a:bodyPr>
          <a:lstStyle/>
          <a:p>
            <a:pPr marL="0" indent="0" algn="ctr">
              <a:buNone/>
            </a:pPr>
            <a:r>
              <a:rPr lang="en-US" sz="4000" b="1" dirty="0" smtClean="0">
                <a:latin typeface="Verdana" charset="0"/>
                <a:ea typeface="Verdana" charset="0"/>
                <a:cs typeface="Verdana" charset="0"/>
              </a:rPr>
              <a:t>1. New Canadians</a:t>
            </a:r>
          </a:p>
          <a:p>
            <a:pPr marL="0" indent="0" algn="ctr">
              <a:buNone/>
            </a:pPr>
            <a:r>
              <a:rPr lang="en-US" sz="4000" b="1" dirty="0" smtClean="0">
                <a:latin typeface="Verdana" charset="0"/>
                <a:ea typeface="Verdana" charset="0"/>
                <a:cs typeface="Verdana" charset="0"/>
              </a:rPr>
              <a:t>We </a:t>
            </a:r>
            <a:r>
              <a:rPr lang="en-US" sz="4000" b="1" dirty="0">
                <a:latin typeface="Verdana" charset="0"/>
                <a:ea typeface="Verdana" charset="0"/>
                <a:cs typeface="Verdana" charset="0"/>
              </a:rPr>
              <a:t>need to continue to reach our </a:t>
            </a:r>
            <a:r>
              <a:rPr lang="en-US" sz="4000" b="1" dirty="0" err="1">
                <a:latin typeface="Verdana" charset="0"/>
                <a:ea typeface="Verdana" charset="0"/>
                <a:cs typeface="Verdana" charset="0"/>
              </a:rPr>
              <a:t>Neighbours</a:t>
            </a:r>
            <a:r>
              <a:rPr lang="en-US" sz="4000" b="1" dirty="0">
                <a:latin typeface="Verdana" charset="0"/>
                <a:ea typeface="Verdana" charset="0"/>
                <a:cs typeface="Verdana" charset="0"/>
              </a:rPr>
              <a:t> and Newcomers</a:t>
            </a:r>
            <a:endParaRPr lang="en-US" sz="4000" dirty="0">
              <a:latin typeface="Verdana" charset="0"/>
              <a:ea typeface="Verdana" charset="0"/>
              <a:cs typeface="Verdana" charset="0"/>
            </a:endParaRPr>
          </a:p>
        </p:txBody>
      </p:sp>
    </p:spTree>
    <p:extLst>
      <p:ext uri="{BB962C8B-B14F-4D97-AF65-F5344CB8AC3E}">
        <p14:creationId xmlns:p14="http://schemas.microsoft.com/office/powerpoint/2010/main" val="1192166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242291" y="2112378"/>
            <a:ext cx="7714211" cy="1852845"/>
          </a:xfrm>
        </p:spPr>
        <p:txBody>
          <a:bodyPr>
            <a:normAutofit/>
          </a:bodyPr>
          <a:lstStyle/>
          <a:p>
            <a:pPr marL="0" indent="0" algn="ctr">
              <a:buNone/>
            </a:pPr>
            <a:r>
              <a:rPr lang="en-US" sz="4000" b="1" dirty="0" smtClean="0">
                <a:latin typeface="Verdana" charset="0"/>
                <a:ea typeface="Verdana" charset="0"/>
                <a:cs typeface="Verdana" charset="0"/>
              </a:rPr>
              <a:t>2.</a:t>
            </a:r>
            <a:r>
              <a:rPr lang="en-US" sz="4000" b="1" dirty="0">
                <a:latin typeface="Verdana" charset="0"/>
                <a:ea typeface="Verdana" charset="0"/>
                <a:cs typeface="Verdana" charset="0"/>
              </a:rPr>
              <a:t> Next </a:t>
            </a:r>
            <a:r>
              <a:rPr lang="en-US" sz="4000" b="1" dirty="0" smtClean="0">
                <a:latin typeface="Verdana" charset="0"/>
                <a:ea typeface="Verdana" charset="0"/>
                <a:cs typeface="Verdana" charset="0"/>
              </a:rPr>
              <a:t>Generation </a:t>
            </a:r>
            <a:r>
              <a:rPr lang="en-US" sz="4000" b="1" dirty="0">
                <a:latin typeface="Verdana" charset="0"/>
                <a:ea typeface="Verdana" charset="0"/>
                <a:cs typeface="Verdana" charset="0"/>
              </a:rPr>
              <a:t>Children, Youth, Campus </a:t>
            </a:r>
          </a:p>
        </p:txBody>
      </p:sp>
    </p:spTree>
    <p:extLst>
      <p:ext uri="{BB962C8B-B14F-4D97-AF65-F5344CB8AC3E}">
        <p14:creationId xmlns:p14="http://schemas.microsoft.com/office/powerpoint/2010/main" val="1838407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101734" y="2176567"/>
            <a:ext cx="7988531" cy="1844531"/>
          </a:xfrm>
        </p:spPr>
        <p:txBody>
          <a:bodyPr>
            <a:normAutofit/>
          </a:bodyPr>
          <a:lstStyle/>
          <a:p>
            <a:pPr marL="0" lvl="0" indent="0" algn="ctr">
              <a:buNone/>
            </a:pPr>
            <a:r>
              <a:rPr lang="en-US" sz="4000" b="1" dirty="0" smtClean="0">
                <a:latin typeface="Verdana" charset="0"/>
                <a:ea typeface="Verdana" charset="0"/>
                <a:cs typeface="Verdana" charset="0"/>
              </a:rPr>
              <a:t>3. Quebec </a:t>
            </a:r>
            <a:r>
              <a:rPr lang="en-US" sz="4000" b="1" dirty="0">
                <a:latin typeface="Verdana" charset="0"/>
                <a:ea typeface="Verdana" charset="0"/>
                <a:cs typeface="Verdana" charset="0"/>
              </a:rPr>
              <a:t>and Francophone Canada</a:t>
            </a:r>
          </a:p>
        </p:txBody>
      </p:sp>
    </p:spTree>
    <p:extLst>
      <p:ext uri="{BB962C8B-B14F-4D97-AF65-F5344CB8AC3E}">
        <p14:creationId xmlns:p14="http://schemas.microsoft.com/office/powerpoint/2010/main" val="1352970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152995" y="2662177"/>
            <a:ext cx="7847215" cy="1785132"/>
          </a:xfrm>
        </p:spPr>
        <p:txBody>
          <a:bodyPr>
            <a:noAutofit/>
          </a:bodyPr>
          <a:lstStyle/>
          <a:p>
            <a:pPr marL="0" lvl="0" indent="0" algn="ctr">
              <a:buNone/>
            </a:pPr>
            <a:r>
              <a:rPr lang="en-US" sz="4000" b="1" dirty="0" smtClean="0">
                <a:latin typeface="Verdana" charset="0"/>
                <a:ea typeface="Verdana" charset="0"/>
                <a:cs typeface="Verdana" charset="0"/>
              </a:rPr>
              <a:t>4. </a:t>
            </a:r>
            <a:r>
              <a:rPr lang="en-US" sz="4000" b="1" dirty="0">
                <a:latin typeface="Verdana" charset="0"/>
                <a:ea typeface="Verdana" charset="0"/>
                <a:cs typeface="Verdana" charset="0"/>
              </a:rPr>
              <a:t>Indigenous </a:t>
            </a:r>
            <a:r>
              <a:rPr lang="en-US" sz="4000" b="1" dirty="0" smtClean="0">
                <a:latin typeface="Verdana" charset="0"/>
                <a:ea typeface="Verdana" charset="0"/>
                <a:cs typeface="Verdana" charset="0"/>
              </a:rPr>
              <a:t>Canadians</a:t>
            </a:r>
            <a:endParaRPr lang="en-US" sz="4000" dirty="0">
              <a:latin typeface="Verdana" charset="0"/>
              <a:ea typeface="Verdana" charset="0"/>
              <a:cs typeface="Verdana" charset="0"/>
            </a:endParaRPr>
          </a:p>
        </p:txBody>
      </p:sp>
    </p:spTree>
    <p:extLst>
      <p:ext uri="{BB962C8B-B14F-4D97-AF65-F5344CB8AC3E}">
        <p14:creationId xmlns:p14="http://schemas.microsoft.com/office/powerpoint/2010/main" val="1065703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467494" y="2795075"/>
            <a:ext cx="7257012" cy="1827907"/>
          </a:xfrm>
        </p:spPr>
        <p:txBody>
          <a:bodyPr>
            <a:normAutofit/>
          </a:bodyPr>
          <a:lstStyle/>
          <a:p>
            <a:pPr marL="0" lvl="0" indent="0" algn="ctr">
              <a:buNone/>
            </a:pPr>
            <a:r>
              <a:rPr lang="en-US" sz="4000" b="1" dirty="0" smtClean="0">
                <a:latin typeface="Verdana" charset="0"/>
                <a:ea typeface="Verdana" charset="0"/>
                <a:cs typeface="Verdana" charset="0"/>
              </a:rPr>
              <a:t>5. </a:t>
            </a:r>
            <a:r>
              <a:rPr lang="en-US" sz="4000" b="1" dirty="0">
                <a:latin typeface="Verdana" charset="0"/>
                <a:ea typeface="Verdana" charset="0"/>
                <a:cs typeface="Verdana" charset="0"/>
              </a:rPr>
              <a:t>Urban </a:t>
            </a:r>
            <a:r>
              <a:rPr lang="en-US" sz="4000" b="1" dirty="0" err="1">
                <a:latin typeface="Verdana" charset="0"/>
                <a:ea typeface="Verdana" charset="0"/>
                <a:cs typeface="Verdana" charset="0"/>
              </a:rPr>
              <a:t>Centres</a:t>
            </a:r>
            <a:endParaRPr lang="en-US" sz="4000" dirty="0">
              <a:latin typeface="Verdana" charset="0"/>
              <a:ea typeface="Verdana" charset="0"/>
              <a:cs typeface="Verdana" charset="0"/>
            </a:endParaRPr>
          </a:p>
        </p:txBody>
      </p:sp>
    </p:spTree>
    <p:extLst>
      <p:ext uri="{BB962C8B-B14F-4D97-AF65-F5344CB8AC3E}">
        <p14:creationId xmlns:p14="http://schemas.microsoft.com/office/powerpoint/2010/main" val="1241843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467494" y="2864524"/>
            <a:ext cx="7257012" cy="1827907"/>
          </a:xfrm>
        </p:spPr>
        <p:txBody>
          <a:bodyPr>
            <a:normAutofit/>
          </a:bodyPr>
          <a:lstStyle/>
          <a:p>
            <a:pPr marL="0" lvl="0" indent="0" algn="ctr">
              <a:buNone/>
            </a:pPr>
            <a:r>
              <a:rPr lang="en-US" sz="4000" b="1" dirty="0" smtClean="0">
                <a:latin typeface="Verdana" charset="0"/>
                <a:ea typeface="Verdana" charset="0"/>
                <a:cs typeface="Verdana" charset="0"/>
              </a:rPr>
              <a:t>CONCLUSION</a:t>
            </a:r>
            <a:endParaRPr lang="en-US" sz="4000" dirty="0">
              <a:latin typeface="Verdana" charset="0"/>
              <a:ea typeface="Verdana" charset="0"/>
              <a:cs typeface="Verdana" charset="0"/>
            </a:endParaRPr>
          </a:p>
        </p:txBody>
      </p:sp>
    </p:spTree>
    <p:extLst>
      <p:ext uri="{BB962C8B-B14F-4D97-AF65-F5344CB8AC3E}">
        <p14:creationId xmlns:p14="http://schemas.microsoft.com/office/powerpoint/2010/main" val="1879137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34746"/>
            <a:ext cx="10363200" cy="1470025"/>
          </a:xfrm>
        </p:spPr>
        <p:txBody>
          <a:bodyPr/>
          <a:lstStyle/>
          <a:p>
            <a:r>
              <a:rPr lang="en-US" b="1" dirty="0">
                <a:latin typeface="Verdana" charset="0"/>
                <a:ea typeface="Verdana" charset="0"/>
                <a:cs typeface="Verdana" charset="0"/>
              </a:rPr>
              <a:t>WHAT ABOUT SAMARIA?</a:t>
            </a:r>
          </a:p>
        </p:txBody>
      </p:sp>
      <p:sp>
        <p:nvSpPr>
          <p:cNvPr id="3" name="Subtitle 2"/>
          <p:cNvSpPr>
            <a:spLocks noGrp="1"/>
          </p:cNvSpPr>
          <p:nvPr>
            <p:ph type="subTitle" idx="1"/>
          </p:nvPr>
        </p:nvSpPr>
        <p:spPr>
          <a:xfrm>
            <a:off x="1828800" y="2589213"/>
            <a:ext cx="8534400" cy="1752600"/>
          </a:xfrm>
        </p:spPr>
        <p:txBody>
          <a:bodyPr/>
          <a:lstStyle/>
          <a:p>
            <a:r>
              <a:rPr lang="en-CA" b="1" i="1" dirty="0">
                <a:solidFill>
                  <a:schemeClr val="tx1">
                    <a:lumMod val="85000"/>
                    <a:lumOff val="15000"/>
                  </a:schemeClr>
                </a:solidFill>
                <a:latin typeface="Verdana" charset="0"/>
                <a:ea typeface="Verdana" charset="0"/>
                <a:cs typeface="Verdana" charset="0"/>
              </a:rPr>
              <a:t>Our Shared Mission in </a:t>
            </a:r>
            <a:r>
              <a:rPr lang="en-CA" b="1" i="1" dirty="0" smtClean="0">
                <a:solidFill>
                  <a:schemeClr val="tx1">
                    <a:lumMod val="85000"/>
                    <a:lumOff val="15000"/>
                  </a:schemeClr>
                </a:solidFill>
                <a:latin typeface="Verdana" charset="0"/>
                <a:ea typeface="Verdana" charset="0"/>
                <a:cs typeface="Verdana" charset="0"/>
              </a:rPr>
              <a:t>Canada</a:t>
            </a:r>
            <a:endParaRPr lang="en-US" b="1" i="1" dirty="0">
              <a:solidFill>
                <a:schemeClr val="tx1">
                  <a:lumMod val="85000"/>
                  <a:lumOff val="15000"/>
                </a:schemeClr>
              </a:solidFill>
              <a:latin typeface="Verdana" charset="0"/>
              <a:ea typeface="Verdana" charset="0"/>
              <a:cs typeface="Verdana" charset="0"/>
            </a:endParaRPr>
          </a:p>
        </p:txBody>
      </p:sp>
    </p:spTree>
    <p:extLst>
      <p:ext uri="{BB962C8B-B14F-4D97-AF65-F5344CB8AC3E}">
        <p14:creationId xmlns:p14="http://schemas.microsoft.com/office/powerpoint/2010/main" val="2078534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417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14400" y="332107"/>
            <a:ext cx="10363200" cy="10496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Verdana" charset="0"/>
                <a:ea typeface="Verdana" charset="0"/>
                <a:cs typeface="Verdana" charset="0"/>
              </a:rPr>
              <a:t>WHAT ABOUT SAMARIA?</a:t>
            </a:r>
            <a:endParaRPr lang="en-US" b="1" dirty="0">
              <a:latin typeface="Verdana" charset="0"/>
              <a:ea typeface="Verdana" charset="0"/>
              <a:cs typeface="Verdana" charset="0"/>
            </a:endParaRPr>
          </a:p>
        </p:txBody>
      </p:sp>
      <p:sp>
        <p:nvSpPr>
          <p:cNvPr id="6" name="Subtitle 2"/>
          <p:cNvSpPr txBox="1">
            <a:spLocks/>
          </p:cNvSpPr>
          <p:nvPr/>
        </p:nvSpPr>
        <p:spPr>
          <a:xfrm>
            <a:off x="2148840" y="1564640"/>
            <a:ext cx="7894320" cy="321405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en-CA" sz="2600" b="1" i="1" dirty="0" smtClean="0">
                <a:latin typeface="Verdana" charset="0"/>
                <a:ea typeface="Verdana" charset="0"/>
                <a:cs typeface="Verdana" charset="0"/>
              </a:rPr>
              <a:t>“But </a:t>
            </a:r>
            <a:r>
              <a:rPr lang="en-CA" sz="2600" b="1" i="1" dirty="0">
                <a:latin typeface="Verdana" charset="0"/>
                <a:ea typeface="Verdana" charset="0"/>
                <a:cs typeface="Verdana" charset="0"/>
              </a:rPr>
              <a:t>you will receive power when the Holy Spirit comes on you; and you will be my witnesses in Jerusalem, and in all Judea </a:t>
            </a:r>
            <a:r>
              <a:rPr lang="en-CA" sz="2600" b="1" i="1" u="sng" dirty="0">
                <a:latin typeface="Verdana" charset="0"/>
                <a:ea typeface="Verdana" charset="0"/>
                <a:cs typeface="Verdana" charset="0"/>
              </a:rPr>
              <a:t>and Samaria</a:t>
            </a:r>
            <a:r>
              <a:rPr lang="en-CA" sz="2600" b="1" i="1" dirty="0">
                <a:latin typeface="Verdana" charset="0"/>
                <a:ea typeface="Verdana" charset="0"/>
                <a:cs typeface="Verdana" charset="0"/>
              </a:rPr>
              <a:t>, and to the ends of the earth</a:t>
            </a:r>
            <a:r>
              <a:rPr lang="en-CA" sz="2600" b="1" i="1" dirty="0" smtClean="0">
                <a:latin typeface="Verdana" charset="0"/>
                <a:ea typeface="Verdana" charset="0"/>
                <a:cs typeface="Verdana" charset="0"/>
              </a:rPr>
              <a:t>.”</a:t>
            </a:r>
          </a:p>
          <a:p>
            <a:pPr marL="0" indent="0" algn="r">
              <a:buNone/>
            </a:pPr>
            <a:r>
              <a:rPr lang="en-CA" i="1" dirty="0" smtClean="0"/>
              <a:t>—Acts 1:8 NIV</a:t>
            </a:r>
            <a:endParaRPr lang="en-US" dirty="0"/>
          </a:p>
        </p:txBody>
      </p:sp>
    </p:spTree>
    <p:extLst>
      <p:ext uri="{BB962C8B-B14F-4D97-AF65-F5344CB8AC3E}">
        <p14:creationId xmlns:p14="http://schemas.microsoft.com/office/powerpoint/2010/main" val="251277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charset="0"/>
                <a:ea typeface="Verdana" charset="0"/>
                <a:cs typeface="Verdana" charset="0"/>
              </a:rPr>
              <a:t>WHAT ABOUT SAMARIA?</a:t>
            </a:r>
            <a:endParaRPr lang="en-US" dirty="0"/>
          </a:p>
        </p:txBody>
      </p:sp>
      <p:sp>
        <p:nvSpPr>
          <p:cNvPr id="3" name="Content Placeholder 2"/>
          <p:cNvSpPr>
            <a:spLocks noGrp="1"/>
          </p:cNvSpPr>
          <p:nvPr>
            <p:ph idx="1"/>
          </p:nvPr>
        </p:nvSpPr>
        <p:spPr>
          <a:xfrm>
            <a:off x="1889760" y="1493521"/>
            <a:ext cx="9692640" cy="3342640"/>
          </a:xfrm>
        </p:spPr>
        <p:txBody>
          <a:bodyPr>
            <a:normAutofit/>
          </a:bodyPr>
          <a:lstStyle/>
          <a:p>
            <a:pPr lvl="0">
              <a:lnSpc>
                <a:spcPct val="150000"/>
              </a:lnSpc>
            </a:pPr>
            <a:r>
              <a:rPr lang="en-CA" sz="2400" b="1" dirty="0">
                <a:latin typeface="Verdana" charset="0"/>
                <a:ea typeface="Verdana" charset="0"/>
                <a:cs typeface="Verdana" charset="0"/>
              </a:rPr>
              <a:t>Jerusalem – those close in proximity, close in culture</a:t>
            </a:r>
            <a:endParaRPr lang="en-US" sz="2400" b="1" dirty="0">
              <a:latin typeface="Verdana" charset="0"/>
              <a:ea typeface="Verdana" charset="0"/>
              <a:cs typeface="Verdana" charset="0"/>
            </a:endParaRPr>
          </a:p>
          <a:p>
            <a:pPr lvl="0"/>
            <a:r>
              <a:rPr lang="en-CA" sz="2400" b="1" dirty="0">
                <a:latin typeface="Verdana" charset="0"/>
                <a:ea typeface="Verdana" charset="0"/>
                <a:cs typeface="Verdana" charset="0"/>
              </a:rPr>
              <a:t>Judea – those distant in proximity, close in culture</a:t>
            </a:r>
            <a:endParaRPr lang="en-US" sz="2400" b="1" dirty="0">
              <a:latin typeface="Verdana" charset="0"/>
              <a:ea typeface="Verdana" charset="0"/>
              <a:cs typeface="Verdana" charset="0"/>
            </a:endParaRPr>
          </a:p>
          <a:p>
            <a:pPr lvl="0"/>
            <a:r>
              <a:rPr lang="en-CA" sz="2400" b="1" dirty="0">
                <a:latin typeface="Verdana" charset="0"/>
                <a:ea typeface="Verdana" charset="0"/>
                <a:cs typeface="Verdana" charset="0"/>
              </a:rPr>
              <a:t>Samaria – those </a:t>
            </a:r>
            <a:r>
              <a:rPr lang="en-CA" sz="2400" b="1" u="sng" dirty="0">
                <a:latin typeface="Verdana" charset="0"/>
                <a:ea typeface="Verdana" charset="0"/>
                <a:cs typeface="Verdana" charset="0"/>
              </a:rPr>
              <a:t>close in proximity, different in culture and religion</a:t>
            </a:r>
            <a:endParaRPr lang="en-US" sz="2400" b="1" dirty="0">
              <a:latin typeface="Verdana" charset="0"/>
              <a:ea typeface="Verdana" charset="0"/>
              <a:cs typeface="Verdana" charset="0"/>
            </a:endParaRPr>
          </a:p>
          <a:p>
            <a:pPr lvl="0"/>
            <a:r>
              <a:rPr lang="en-CA" sz="2400" b="1" dirty="0">
                <a:latin typeface="Verdana" charset="0"/>
                <a:ea typeface="Verdana" charset="0"/>
                <a:cs typeface="Verdana" charset="0"/>
              </a:rPr>
              <a:t>Ends of the Earth – those distant in proximity, different in culture and religion</a:t>
            </a:r>
            <a:endParaRPr lang="en-US" sz="2400" b="1" dirty="0">
              <a:latin typeface="Verdana" charset="0"/>
              <a:ea typeface="Verdana" charset="0"/>
              <a:cs typeface="Verdana" charset="0"/>
            </a:endParaRPr>
          </a:p>
        </p:txBody>
      </p:sp>
    </p:spTree>
    <p:extLst>
      <p:ext uri="{BB962C8B-B14F-4D97-AF65-F5344CB8AC3E}">
        <p14:creationId xmlns:p14="http://schemas.microsoft.com/office/powerpoint/2010/main" val="1415328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14124"/>
            <a:ext cx="10972800" cy="1143000"/>
          </a:xfrm>
        </p:spPr>
        <p:txBody>
          <a:bodyPr>
            <a:normAutofit fontScale="90000"/>
          </a:bodyPr>
          <a:lstStyle/>
          <a:p>
            <a:r>
              <a:rPr lang="en-US" b="1" dirty="0" smtClean="0">
                <a:latin typeface="Verdana" charset="0"/>
                <a:ea typeface="Verdana" charset="0"/>
                <a:cs typeface="Verdana" charset="0"/>
              </a:rPr>
              <a:t>Background: </a:t>
            </a:r>
            <a:br>
              <a:rPr lang="en-US" b="1" dirty="0" smtClean="0">
                <a:latin typeface="Verdana" charset="0"/>
                <a:ea typeface="Verdana" charset="0"/>
                <a:cs typeface="Verdana" charset="0"/>
              </a:rPr>
            </a:br>
            <a:r>
              <a:rPr lang="en-US" b="1" dirty="0" smtClean="0">
                <a:latin typeface="Verdana" charset="0"/>
                <a:ea typeface="Verdana" charset="0"/>
                <a:cs typeface="Verdana" charset="0"/>
              </a:rPr>
              <a:t>Who </a:t>
            </a:r>
            <a:r>
              <a:rPr lang="en-US" b="1" dirty="0">
                <a:latin typeface="Verdana" charset="0"/>
                <a:ea typeface="Verdana" charset="0"/>
                <a:cs typeface="Verdana" charset="0"/>
              </a:rPr>
              <a:t>were the Samaritans</a:t>
            </a:r>
            <a:r>
              <a:rPr lang="en-US" b="1" dirty="0" smtClean="0">
                <a:latin typeface="Verdana" charset="0"/>
                <a:ea typeface="Verdana" charset="0"/>
                <a:cs typeface="Verdana" charset="0"/>
              </a:rPr>
              <a:t>?</a:t>
            </a:r>
            <a:endParaRPr lang="en-US" dirty="0">
              <a:latin typeface="Verdana" charset="0"/>
              <a:ea typeface="Verdana" charset="0"/>
              <a:cs typeface="Verdana" charset="0"/>
            </a:endParaRPr>
          </a:p>
        </p:txBody>
      </p:sp>
      <p:sp>
        <p:nvSpPr>
          <p:cNvPr id="4" name="Content Placeholder 2"/>
          <p:cNvSpPr>
            <a:spLocks noGrp="1"/>
          </p:cNvSpPr>
          <p:nvPr>
            <p:ph idx="1"/>
          </p:nvPr>
        </p:nvSpPr>
        <p:spPr>
          <a:xfrm>
            <a:off x="2111828" y="2144485"/>
            <a:ext cx="8044543" cy="3159761"/>
          </a:xfrm>
        </p:spPr>
        <p:txBody>
          <a:bodyPr>
            <a:normAutofit/>
          </a:bodyPr>
          <a:lstStyle/>
          <a:p>
            <a:pPr marL="0" indent="0" defTabSz="914400">
              <a:spcBef>
                <a:spcPts val="0"/>
              </a:spcBef>
              <a:buNone/>
              <a:defRPr/>
            </a:pPr>
            <a:r>
              <a:rPr lang="en-US" sz="2000" dirty="0">
                <a:latin typeface="Verdana" charset="0"/>
                <a:ea typeface="Verdana" charset="0"/>
                <a:cs typeface="Verdana" charset="0"/>
              </a:rPr>
              <a:t>During the ministry of Jesus, </a:t>
            </a:r>
            <a:r>
              <a:rPr lang="en-US" sz="2000" dirty="0" smtClean="0">
                <a:latin typeface="Verdana" charset="0"/>
                <a:ea typeface="Verdana" charset="0"/>
                <a:cs typeface="Verdana" charset="0"/>
              </a:rPr>
              <a:t>the </a:t>
            </a:r>
            <a:r>
              <a:rPr lang="en-US" sz="2000" dirty="0">
                <a:latin typeface="Verdana" charset="0"/>
                <a:ea typeface="Verdana" charset="0"/>
                <a:cs typeface="Verdana" charset="0"/>
              </a:rPr>
              <a:t>Samaritans were half-Jew, half-Gentile. The race came about after the Assyrian captivity of the northern kingdom of Israel in 721 B.C. Certain people from the nation of Israel stayed behind and intermarried with the Assyrians producing the Samaritans. </a:t>
            </a:r>
          </a:p>
        </p:txBody>
      </p:sp>
    </p:spTree>
    <p:extLst>
      <p:ext uri="{BB962C8B-B14F-4D97-AF65-F5344CB8AC3E}">
        <p14:creationId xmlns:p14="http://schemas.microsoft.com/office/powerpoint/2010/main" val="1901006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9695"/>
            <a:ext cx="10972800" cy="1143000"/>
          </a:xfrm>
        </p:spPr>
        <p:txBody>
          <a:bodyPr>
            <a:normAutofit/>
          </a:bodyPr>
          <a:lstStyle/>
          <a:p>
            <a:pPr lvl="0"/>
            <a:r>
              <a:rPr lang="en-US" sz="3600" b="1" dirty="0" smtClean="0">
                <a:latin typeface="Verdana" charset="0"/>
                <a:ea typeface="Verdana" charset="0"/>
                <a:cs typeface="Verdana" charset="0"/>
              </a:rPr>
              <a:t>1. They </a:t>
            </a:r>
            <a:r>
              <a:rPr lang="en-US" sz="3600" b="1" dirty="0">
                <a:latin typeface="Verdana" charset="0"/>
                <a:ea typeface="Verdana" charset="0"/>
                <a:cs typeface="Verdana" charset="0"/>
              </a:rPr>
              <a:t>Had No Dealings With The Jews</a:t>
            </a:r>
          </a:p>
        </p:txBody>
      </p:sp>
      <p:sp>
        <p:nvSpPr>
          <p:cNvPr id="3" name="Content Placeholder 2"/>
          <p:cNvSpPr>
            <a:spLocks noGrp="1"/>
          </p:cNvSpPr>
          <p:nvPr>
            <p:ph idx="1"/>
          </p:nvPr>
        </p:nvSpPr>
        <p:spPr>
          <a:xfrm>
            <a:off x="1952263" y="1955977"/>
            <a:ext cx="8287473" cy="3736704"/>
          </a:xfrm>
        </p:spPr>
        <p:txBody>
          <a:bodyPr>
            <a:normAutofit/>
          </a:bodyPr>
          <a:lstStyle/>
          <a:p>
            <a:r>
              <a:rPr lang="en-US" sz="2000" dirty="0">
                <a:latin typeface="Verdana" charset="0"/>
                <a:ea typeface="Verdana" charset="0"/>
                <a:cs typeface="Verdana" charset="0"/>
              </a:rPr>
              <a:t>We are told that the Jews had no dealings with the Samaritans. In a conversation that Jesus had with a Samaritan woman we are told that she said the </a:t>
            </a:r>
            <a:r>
              <a:rPr lang="en-US" sz="2000" dirty="0" smtClean="0">
                <a:latin typeface="Verdana" charset="0"/>
                <a:ea typeface="Verdana" charset="0"/>
                <a:cs typeface="Verdana" charset="0"/>
              </a:rPr>
              <a:t>following:</a:t>
            </a:r>
            <a:endParaRPr lang="en-US" sz="2000" dirty="0">
              <a:latin typeface="Verdana" charset="0"/>
              <a:ea typeface="Verdana" charset="0"/>
              <a:cs typeface="Verdana" charset="0"/>
            </a:endParaRPr>
          </a:p>
          <a:p>
            <a:pPr marL="400050" lvl="1" indent="0">
              <a:buNone/>
            </a:pPr>
            <a:r>
              <a:rPr lang="en-US" sz="2000" dirty="0" smtClean="0">
                <a:latin typeface="Verdana" charset="0"/>
                <a:ea typeface="Verdana" charset="0"/>
                <a:cs typeface="Verdana" charset="0"/>
              </a:rPr>
              <a:t>Therefore </a:t>
            </a:r>
            <a:r>
              <a:rPr lang="en-US" sz="2000" dirty="0">
                <a:latin typeface="Verdana" charset="0"/>
                <a:ea typeface="Verdana" charset="0"/>
                <a:cs typeface="Verdana" charset="0"/>
              </a:rPr>
              <a:t>the Samaritan woman said to him, "How is it that </a:t>
            </a:r>
            <a:r>
              <a:rPr lang="en-US" sz="2000" dirty="0" smtClean="0">
                <a:latin typeface="Verdana" charset="0"/>
                <a:ea typeface="Verdana" charset="0"/>
                <a:cs typeface="Verdana" charset="0"/>
              </a:rPr>
              <a:t>You</a:t>
            </a:r>
            <a:r>
              <a:rPr lang="en-US" sz="2000" dirty="0">
                <a:latin typeface="Verdana" charset="0"/>
                <a:ea typeface="Verdana" charset="0"/>
                <a:cs typeface="Verdana" charset="0"/>
              </a:rPr>
              <a:t>, being a Jew, ask me for a drink since I am a Samaritan woman?" (For Jews have no dealings with Samaritans</a:t>
            </a:r>
            <a:r>
              <a:rPr lang="en-US" sz="2000" dirty="0" smtClean="0">
                <a:latin typeface="Verdana" charset="0"/>
                <a:ea typeface="Verdana" charset="0"/>
                <a:cs typeface="Verdana" charset="0"/>
              </a:rPr>
              <a:t>)—John 4:9 </a:t>
            </a:r>
            <a:r>
              <a:rPr lang="en-US" sz="2000" dirty="0" smtClean="0">
                <a:latin typeface="Verdana" charset="0"/>
                <a:ea typeface="Verdana" charset="0"/>
                <a:cs typeface="Verdana" charset="0"/>
              </a:rPr>
              <a:t>NASB</a:t>
            </a:r>
            <a:endParaRPr lang="en-US" sz="2000" dirty="0">
              <a:latin typeface="Verdana" charset="0"/>
              <a:ea typeface="Verdana" charset="0"/>
              <a:cs typeface="Verdana" charset="0"/>
            </a:endParaRPr>
          </a:p>
        </p:txBody>
      </p:sp>
    </p:spTree>
    <p:extLst>
      <p:ext uri="{BB962C8B-B14F-4D97-AF65-F5344CB8AC3E}">
        <p14:creationId xmlns:p14="http://schemas.microsoft.com/office/powerpoint/2010/main" val="305098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9695"/>
            <a:ext cx="10972800" cy="1143000"/>
          </a:xfrm>
        </p:spPr>
        <p:txBody>
          <a:bodyPr>
            <a:normAutofit/>
          </a:bodyPr>
          <a:lstStyle/>
          <a:p>
            <a:pPr lvl="0"/>
            <a:r>
              <a:rPr lang="en-US" sz="2800" b="1" dirty="0" smtClean="0">
                <a:latin typeface="Verdana" charset="0"/>
                <a:ea typeface="Verdana" charset="0"/>
                <a:cs typeface="Verdana" charset="0"/>
              </a:rPr>
              <a:t>2. </a:t>
            </a:r>
            <a:r>
              <a:rPr lang="en-US" sz="2800" b="1" dirty="0">
                <a:latin typeface="Verdana" charset="0"/>
                <a:ea typeface="Verdana" charset="0"/>
                <a:cs typeface="Verdana" charset="0"/>
              </a:rPr>
              <a:t>They Had Their Own Temple And Religious System</a:t>
            </a:r>
          </a:p>
        </p:txBody>
      </p:sp>
      <p:sp>
        <p:nvSpPr>
          <p:cNvPr id="3" name="Content Placeholder 2"/>
          <p:cNvSpPr>
            <a:spLocks noGrp="1"/>
          </p:cNvSpPr>
          <p:nvPr>
            <p:ph idx="1"/>
          </p:nvPr>
        </p:nvSpPr>
        <p:spPr>
          <a:xfrm>
            <a:off x="2188029" y="1567543"/>
            <a:ext cx="8828314" cy="3736704"/>
          </a:xfrm>
        </p:spPr>
        <p:txBody>
          <a:bodyPr>
            <a:normAutofit fontScale="62500" lnSpcReduction="20000"/>
          </a:bodyPr>
          <a:lstStyle/>
          <a:p>
            <a:pPr marL="0" indent="0">
              <a:buNone/>
            </a:pPr>
            <a:r>
              <a:rPr lang="en-US" sz="2800" dirty="0">
                <a:latin typeface="Verdana" charset="0"/>
                <a:ea typeface="Verdana" charset="0"/>
                <a:cs typeface="Verdana" charset="0"/>
              </a:rPr>
              <a:t>The Samaritans had their own temple, their own copy of the </a:t>
            </a:r>
            <a:r>
              <a:rPr lang="en-US" sz="2800" dirty="0" smtClean="0">
                <a:latin typeface="Verdana" charset="0"/>
                <a:ea typeface="Verdana" charset="0"/>
                <a:cs typeface="Verdana" charset="0"/>
              </a:rPr>
              <a:t>Torah – the </a:t>
            </a:r>
            <a:r>
              <a:rPr lang="en-US" sz="2800" dirty="0">
                <a:latin typeface="Verdana" charset="0"/>
                <a:ea typeface="Verdana" charset="0"/>
                <a:cs typeface="Verdana" charset="0"/>
              </a:rPr>
              <a:t>first five books of the Old Testament - and their own religious system. There was an issue among the Jews and Samaritans as to where the proper place of </a:t>
            </a:r>
            <a:r>
              <a:rPr lang="en-US" sz="2800" dirty="0" smtClean="0">
                <a:latin typeface="Verdana" charset="0"/>
                <a:ea typeface="Verdana" charset="0"/>
                <a:cs typeface="Verdana" charset="0"/>
              </a:rPr>
              <a:t>worship was. </a:t>
            </a:r>
            <a:r>
              <a:rPr lang="en-US" sz="2800" dirty="0">
                <a:latin typeface="Verdana" charset="0"/>
                <a:ea typeface="Verdana" charset="0"/>
                <a:cs typeface="Verdana" charset="0"/>
              </a:rPr>
              <a:t>The following exchange took place between Jesus and the Samaritan </a:t>
            </a:r>
            <a:r>
              <a:rPr lang="en-US" sz="2800" dirty="0" smtClean="0">
                <a:latin typeface="Verdana" charset="0"/>
                <a:ea typeface="Verdana" charset="0"/>
                <a:cs typeface="Verdana" charset="0"/>
              </a:rPr>
              <a:t>woman:</a:t>
            </a:r>
          </a:p>
          <a:p>
            <a:pPr marL="0" indent="0">
              <a:buNone/>
            </a:pPr>
            <a:endParaRPr lang="en-US" sz="2800" dirty="0">
              <a:latin typeface="Verdana" charset="0"/>
              <a:ea typeface="Verdana" charset="0"/>
              <a:cs typeface="Verdana" charset="0"/>
            </a:endParaRPr>
          </a:p>
          <a:p>
            <a:r>
              <a:rPr lang="en-US" sz="2800" dirty="0">
                <a:latin typeface="Verdana" charset="0"/>
                <a:ea typeface="Verdana" charset="0"/>
                <a:cs typeface="Verdana" charset="0"/>
              </a:rPr>
              <a:t>"Sir," the woman said, "I can see that you are a prophet. Our fathers worshiped on this mountain, but you Jews claim that the place where we must worship is in </a:t>
            </a:r>
            <a:r>
              <a:rPr lang="en-US" sz="2800" dirty="0" smtClean="0">
                <a:latin typeface="Verdana" charset="0"/>
                <a:ea typeface="Verdana" charset="0"/>
                <a:cs typeface="Verdana" charset="0"/>
              </a:rPr>
              <a:t>Jerusalem." </a:t>
            </a:r>
            <a:r>
              <a:rPr lang="en-US" sz="2800" dirty="0">
                <a:latin typeface="Verdana" charset="0"/>
                <a:ea typeface="Verdana" charset="0"/>
                <a:cs typeface="Verdana" charset="0"/>
              </a:rPr>
              <a:t>Jesus </a:t>
            </a:r>
            <a:r>
              <a:rPr lang="en-US" sz="2800" dirty="0" smtClean="0">
                <a:latin typeface="Verdana" charset="0"/>
                <a:ea typeface="Verdana" charset="0"/>
                <a:cs typeface="Verdana" charset="0"/>
              </a:rPr>
              <a:t>declared, </a:t>
            </a:r>
            <a:r>
              <a:rPr lang="en-US" sz="2800" dirty="0">
                <a:latin typeface="Verdana" charset="0"/>
                <a:ea typeface="Verdana" charset="0"/>
                <a:cs typeface="Verdana" charset="0"/>
              </a:rPr>
              <a:t>"Believe me, woman, a time is coming when you will worship the Father neither on this mountain nor in Jerusalem. You Samaritans worship what you do not know; we worship what we do know, for salvation is from the Jews. Yet a time is coming and has now come when the true worshipers will worship the Father in spirit and truth, for they are the kind of worshipers the Father </a:t>
            </a:r>
            <a:r>
              <a:rPr lang="en-US" sz="2800" dirty="0" smtClean="0">
                <a:latin typeface="Verdana" charset="0"/>
                <a:ea typeface="Verdana" charset="0"/>
                <a:cs typeface="Verdana" charset="0"/>
              </a:rPr>
              <a:t>seeks.—John </a:t>
            </a:r>
            <a:r>
              <a:rPr lang="en-US" sz="2800" dirty="0" smtClean="0">
                <a:latin typeface="Verdana" charset="0"/>
                <a:ea typeface="Verdana" charset="0"/>
                <a:cs typeface="Verdana" charset="0"/>
              </a:rPr>
              <a:t>4:19-23 NIV</a:t>
            </a:r>
            <a:endParaRPr lang="en-US" sz="2800" dirty="0">
              <a:latin typeface="Verdana" charset="0"/>
              <a:ea typeface="Verdana" charset="0"/>
              <a:cs typeface="Verdana" charset="0"/>
            </a:endParaRPr>
          </a:p>
        </p:txBody>
      </p:sp>
    </p:spTree>
    <p:extLst>
      <p:ext uri="{BB962C8B-B14F-4D97-AF65-F5344CB8AC3E}">
        <p14:creationId xmlns:p14="http://schemas.microsoft.com/office/powerpoint/2010/main" val="519838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9695"/>
            <a:ext cx="10972800" cy="1143000"/>
          </a:xfrm>
        </p:spPr>
        <p:txBody>
          <a:bodyPr>
            <a:normAutofit/>
          </a:bodyPr>
          <a:lstStyle/>
          <a:p>
            <a:pPr lvl="0"/>
            <a:r>
              <a:rPr lang="en-US" sz="2800" b="1" dirty="0" smtClean="0">
                <a:latin typeface="Verdana" charset="0"/>
                <a:ea typeface="Verdana" charset="0"/>
                <a:cs typeface="Verdana" charset="0"/>
              </a:rPr>
              <a:t>3. </a:t>
            </a:r>
            <a:r>
              <a:rPr lang="en-US" sz="2800" b="1" dirty="0">
                <a:latin typeface="Verdana" charset="0"/>
                <a:ea typeface="Verdana" charset="0"/>
                <a:cs typeface="Verdana" charset="0"/>
              </a:rPr>
              <a:t>They Rejected Jesus When He Passed Through Their Region</a:t>
            </a:r>
          </a:p>
        </p:txBody>
      </p:sp>
      <p:sp>
        <p:nvSpPr>
          <p:cNvPr id="3" name="Content Placeholder 2"/>
          <p:cNvSpPr>
            <a:spLocks noGrp="1"/>
          </p:cNvSpPr>
          <p:nvPr>
            <p:ph idx="1"/>
          </p:nvPr>
        </p:nvSpPr>
        <p:spPr>
          <a:xfrm>
            <a:off x="1681843" y="1966316"/>
            <a:ext cx="8828314" cy="3453676"/>
          </a:xfrm>
        </p:spPr>
        <p:txBody>
          <a:bodyPr>
            <a:normAutofit/>
          </a:bodyPr>
          <a:lstStyle/>
          <a:p>
            <a:r>
              <a:rPr lang="en-US" sz="2000" dirty="0">
                <a:latin typeface="Verdana" charset="0"/>
                <a:ea typeface="Verdana" charset="0"/>
                <a:cs typeface="Verdana" charset="0"/>
              </a:rPr>
              <a:t>When Jesus was on his way to Jerusalem to die for the sins of the world he passed through Samaria. The Samaritans did not receive him because he was on his way to Jerusalem.</a:t>
            </a:r>
          </a:p>
          <a:p>
            <a:r>
              <a:rPr lang="en-US" sz="2000" dirty="0">
                <a:latin typeface="Verdana" charset="0"/>
                <a:ea typeface="Verdana" charset="0"/>
                <a:cs typeface="Verdana" charset="0"/>
              </a:rPr>
              <a:t>As the time approached for him to be taken up to heaven, Jesus resolutely set out for Jerusalem. And he sent messengers on ahead, who went into a Samaritan village to get things ready for him; but the people there did not welcome him, because he was heading for </a:t>
            </a:r>
            <a:r>
              <a:rPr lang="en-US" sz="2000" dirty="0" smtClean="0">
                <a:latin typeface="Verdana" charset="0"/>
                <a:ea typeface="Verdana" charset="0"/>
                <a:cs typeface="Verdana" charset="0"/>
              </a:rPr>
              <a:t>Jerusalem.</a:t>
            </a:r>
            <a:r>
              <a:rPr lang="en-US" sz="2000" dirty="0" smtClean="0"/>
              <a:t> </a:t>
            </a:r>
            <a:r>
              <a:rPr lang="en-US" sz="2000" dirty="0" smtClean="0"/>
              <a:t>—</a:t>
            </a:r>
            <a:r>
              <a:rPr lang="en-US" sz="2000" dirty="0" smtClean="0">
                <a:latin typeface="Verdana" panose="020B0604030504040204" pitchFamily="34" charset="0"/>
                <a:ea typeface="Verdana" panose="020B0604030504040204" pitchFamily="34" charset="0"/>
              </a:rPr>
              <a:t>Luke 9:51-53</a:t>
            </a:r>
            <a:endParaRPr lang="en-US" sz="2000" dirty="0">
              <a:latin typeface="Verdana" panose="020B0604030504040204" pitchFamily="34" charset="0"/>
              <a:ea typeface="Verdana" panose="020B0604030504040204" pitchFamily="34" charset="0"/>
              <a:cs typeface="Verdana" charset="0"/>
            </a:endParaRPr>
          </a:p>
        </p:txBody>
      </p:sp>
    </p:spTree>
    <p:extLst>
      <p:ext uri="{BB962C8B-B14F-4D97-AF65-F5344CB8AC3E}">
        <p14:creationId xmlns:p14="http://schemas.microsoft.com/office/powerpoint/2010/main" val="1951877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9695"/>
            <a:ext cx="10972800" cy="952416"/>
          </a:xfrm>
        </p:spPr>
        <p:txBody>
          <a:bodyPr>
            <a:normAutofit/>
          </a:bodyPr>
          <a:lstStyle/>
          <a:p>
            <a:pPr lvl="0"/>
            <a:r>
              <a:rPr lang="en-US" sz="2800" b="1" dirty="0" smtClean="0">
                <a:latin typeface="Verdana" charset="0"/>
                <a:ea typeface="Verdana" charset="0"/>
                <a:cs typeface="Verdana" charset="0"/>
              </a:rPr>
              <a:t>Summary</a:t>
            </a:r>
            <a:endParaRPr lang="en-US" sz="2800" b="1" dirty="0">
              <a:latin typeface="Verdana" charset="0"/>
              <a:ea typeface="Verdana" charset="0"/>
              <a:cs typeface="Verdana" charset="0"/>
            </a:endParaRPr>
          </a:p>
        </p:txBody>
      </p:sp>
      <p:sp>
        <p:nvSpPr>
          <p:cNvPr id="3" name="Content Placeholder 2"/>
          <p:cNvSpPr>
            <a:spLocks noGrp="1"/>
          </p:cNvSpPr>
          <p:nvPr>
            <p:ph idx="1"/>
          </p:nvPr>
        </p:nvSpPr>
        <p:spPr>
          <a:xfrm>
            <a:off x="2188029" y="1342663"/>
            <a:ext cx="8828314" cy="3961584"/>
          </a:xfrm>
        </p:spPr>
        <p:txBody>
          <a:bodyPr>
            <a:normAutofit/>
          </a:bodyPr>
          <a:lstStyle/>
          <a:p>
            <a:pPr marL="0" indent="0">
              <a:buNone/>
            </a:pPr>
            <a:r>
              <a:rPr lang="en-US" sz="2000" dirty="0">
                <a:latin typeface="Verdana" charset="0"/>
                <a:ea typeface="Verdana" charset="0"/>
                <a:cs typeface="Verdana" charset="0"/>
              </a:rPr>
              <a:t>The Samaritans were a group of people who lived in Samaria – an area north of Jerusalem. They were half-Jews and half-Gentiles. When Assyria captured the northern kingdom of Israel in 721 B.C. some were taken in captivity while others left behind. The ones left behind intermarried with the Assyrians. Thus these people were neither fully Hebrews nor fully Gentiles. </a:t>
            </a:r>
            <a:endParaRPr lang="en-US" sz="2000" dirty="0" smtClean="0">
              <a:latin typeface="Verdana" charset="0"/>
              <a:ea typeface="Verdana" charset="0"/>
              <a:cs typeface="Verdana" charset="0"/>
            </a:endParaRPr>
          </a:p>
          <a:p>
            <a:pPr marL="0" indent="0">
              <a:buNone/>
            </a:pPr>
            <a:r>
              <a:rPr lang="en-US" sz="2000" dirty="0" smtClean="0">
                <a:latin typeface="Verdana" charset="0"/>
                <a:ea typeface="Verdana" charset="0"/>
                <a:cs typeface="Verdana" charset="0"/>
              </a:rPr>
              <a:t>The </a:t>
            </a:r>
            <a:r>
              <a:rPr lang="en-US" sz="2000" dirty="0">
                <a:latin typeface="Verdana" charset="0"/>
                <a:ea typeface="Verdana" charset="0"/>
                <a:cs typeface="Verdana" charset="0"/>
              </a:rPr>
              <a:t>Samaritans had their own unique copy of the first five books of Scripture as well as their own unique system of worship. At the time of Jesus the Jews and the Samaritans did not deal with one another. Jesus, however, ministered to the people of Samaria preaching the good news to them. </a:t>
            </a:r>
            <a:endParaRPr lang="en-US" sz="2000" dirty="0" smtClean="0">
              <a:latin typeface="Verdana" charset="0"/>
              <a:ea typeface="Verdana" charset="0"/>
              <a:cs typeface="Verdana" charset="0"/>
            </a:endParaRPr>
          </a:p>
          <a:p>
            <a:endParaRPr lang="en-US" sz="2000" dirty="0"/>
          </a:p>
        </p:txBody>
      </p:sp>
    </p:spTree>
    <p:extLst>
      <p:ext uri="{BB962C8B-B14F-4D97-AF65-F5344CB8AC3E}">
        <p14:creationId xmlns:p14="http://schemas.microsoft.com/office/powerpoint/2010/main" val="343530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ogge_001" id="{BD9F05E9-9CB8-924E-94C2-4152AF17E34F}" vid="{97825736-C960-9549-A624-7F5019EE4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TotalTime>
  <Words>1615</Words>
  <Application>Microsoft Office PowerPoint</Application>
  <PresentationFormat>Widescreen</PresentationFormat>
  <Paragraphs>149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Verdana</vt:lpstr>
      <vt:lpstr>Default Theme</vt:lpstr>
      <vt:lpstr>PowerPoint Presentation</vt:lpstr>
      <vt:lpstr>WHAT ABOUT SAMARIA?</vt:lpstr>
      <vt:lpstr>PowerPoint Presentation</vt:lpstr>
      <vt:lpstr>WHAT ABOUT SAMARIA?</vt:lpstr>
      <vt:lpstr>Background:  Who were the Samaritans?</vt:lpstr>
      <vt:lpstr>1. They Had No Dealings With The Jews</vt:lpstr>
      <vt:lpstr>2. They Had Their Own Temple And Religious System</vt:lpstr>
      <vt:lpstr>3. They Rejected Jesus When He Passed Through Their Region</vt:lpstr>
      <vt:lpstr>Summary</vt:lpstr>
      <vt:lpstr>What about modern day Samaritans?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Johnson</dc:creator>
  <cp:lastModifiedBy>Valencia Octave</cp:lastModifiedBy>
  <cp:revision>50</cp:revision>
  <dcterms:created xsi:type="dcterms:W3CDTF">2018-06-15T19:33:17Z</dcterms:created>
  <dcterms:modified xsi:type="dcterms:W3CDTF">2018-06-27T18:18:55Z</dcterms:modified>
</cp:coreProperties>
</file>